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9"/>
  </p:notesMasterIdLst>
  <p:sldIdLst>
    <p:sldId id="256" r:id="rId2"/>
    <p:sldId id="338" r:id="rId3"/>
    <p:sldId id="339" r:id="rId4"/>
    <p:sldId id="361" r:id="rId5"/>
    <p:sldId id="341" r:id="rId6"/>
    <p:sldId id="342" r:id="rId7"/>
    <p:sldId id="349" r:id="rId8"/>
    <p:sldId id="350" r:id="rId9"/>
    <p:sldId id="345" r:id="rId10"/>
    <p:sldId id="351" r:id="rId11"/>
    <p:sldId id="346" r:id="rId12"/>
    <p:sldId id="347" r:id="rId13"/>
    <p:sldId id="352" r:id="rId14"/>
    <p:sldId id="353" r:id="rId15"/>
    <p:sldId id="354" r:id="rId16"/>
    <p:sldId id="356" r:id="rId17"/>
    <p:sldId id="355" r:id="rId18"/>
    <p:sldId id="348" r:id="rId19"/>
    <p:sldId id="357" r:id="rId20"/>
    <p:sldId id="336" r:id="rId21"/>
    <p:sldId id="360" r:id="rId22"/>
    <p:sldId id="359" r:id="rId23"/>
    <p:sldId id="259" r:id="rId24"/>
    <p:sldId id="260" r:id="rId25"/>
    <p:sldId id="362" r:id="rId26"/>
    <p:sldId id="358" r:id="rId27"/>
    <p:sldId id="34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2">
          <p15:clr>
            <a:srgbClr val="A4A3A4"/>
          </p15:clr>
        </p15:guide>
        <p15:guide id="2" pos="386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17"/>
    <p:restoredTop sz="76717"/>
  </p:normalViewPr>
  <p:slideViewPr>
    <p:cSldViewPr snapToObjects="1" showGuides="1">
      <p:cViewPr varScale="1">
        <p:scale>
          <a:sx n="125" d="100"/>
          <a:sy n="125" d="100"/>
        </p:scale>
        <p:origin x="1488" y="160"/>
      </p:cViewPr>
      <p:guideLst>
        <p:guide orient="horz" pos="2162"/>
        <p:guide pos="386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AA0916-7858-D640-964E-5160ADA7B058}" type="datetimeFigureOut">
              <a:rPr kumimoji="1" lang="zh-CN" altLang="en-US" smtClean="0"/>
              <a:t>2020/12/16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9F05B4-E49D-1147-845F-F096E984F487}"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10</a:t>
            </a:fld>
            <a:endParaRPr kumimoji="1" lang="zh-CN" altLang="en-US"/>
          </a:p>
        </p:txBody>
      </p:sp>
    </p:spTree>
    <p:extLst>
      <p:ext uri="{BB962C8B-B14F-4D97-AF65-F5344CB8AC3E}">
        <p14:creationId xmlns:p14="http://schemas.microsoft.com/office/powerpoint/2010/main" val="30644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11</a:t>
            </a:fld>
            <a:endParaRPr kumimoji="1" lang="zh-CN" altLang="en-US"/>
          </a:p>
        </p:txBody>
      </p:sp>
    </p:spTree>
    <p:extLst>
      <p:ext uri="{BB962C8B-B14F-4D97-AF65-F5344CB8AC3E}">
        <p14:creationId xmlns:p14="http://schemas.microsoft.com/office/powerpoint/2010/main" val="23690316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12</a:t>
            </a:fld>
            <a:endParaRPr kumimoji="1" lang="zh-CN" altLang="en-US"/>
          </a:p>
        </p:txBody>
      </p:sp>
    </p:spTree>
    <p:extLst>
      <p:ext uri="{BB962C8B-B14F-4D97-AF65-F5344CB8AC3E}">
        <p14:creationId xmlns:p14="http://schemas.microsoft.com/office/powerpoint/2010/main" val="25372332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没有什么特定的解法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规律</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公式可以利用，就是只能老实地尝试</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并且也没法用正向递推的方式，只能反向递归</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13</a:t>
            </a:fld>
            <a:endParaRPr kumimoji="1" lang="zh-CN" altLang="en-US"/>
          </a:p>
        </p:txBody>
      </p:sp>
    </p:spTree>
    <p:extLst>
      <p:ext uri="{BB962C8B-B14F-4D97-AF65-F5344CB8AC3E}">
        <p14:creationId xmlns:p14="http://schemas.microsoft.com/office/powerpoint/2010/main" val="25706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14</a:t>
            </a:fld>
            <a:endParaRPr kumimoji="1" lang="zh-CN" altLang="en-US"/>
          </a:p>
        </p:txBody>
      </p:sp>
    </p:spTree>
    <p:extLst>
      <p:ext uri="{BB962C8B-B14F-4D97-AF65-F5344CB8AC3E}">
        <p14:creationId xmlns:p14="http://schemas.microsoft.com/office/powerpoint/2010/main" val="1787456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15</a:t>
            </a:fld>
            <a:endParaRPr kumimoji="1" lang="zh-CN" altLang="en-US"/>
          </a:p>
        </p:txBody>
      </p:sp>
    </p:spTree>
    <p:extLst>
      <p:ext uri="{BB962C8B-B14F-4D97-AF65-F5344CB8AC3E}">
        <p14:creationId xmlns:p14="http://schemas.microsoft.com/office/powerpoint/2010/main" val="304017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16</a:t>
            </a:fld>
            <a:endParaRPr kumimoji="1" lang="zh-CN" altLang="en-US"/>
          </a:p>
        </p:txBody>
      </p:sp>
    </p:spTree>
    <p:extLst>
      <p:ext uri="{BB962C8B-B14F-4D97-AF65-F5344CB8AC3E}">
        <p14:creationId xmlns:p14="http://schemas.microsoft.com/office/powerpoint/2010/main" val="37844600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17</a:t>
            </a:fld>
            <a:endParaRPr kumimoji="1" lang="zh-CN" altLang="en-US"/>
          </a:p>
        </p:txBody>
      </p:sp>
    </p:spTree>
    <p:extLst>
      <p:ext uri="{BB962C8B-B14F-4D97-AF65-F5344CB8AC3E}">
        <p14:creationId xmlns:p14="http://schemas.microsoft.com/office/powerpoint/2010/main" val="2177155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错误状态处理：</a:t>
            </a:r>
            <a:r>
              <a:rPr lang="en-US" altLang="zh-CN" sz="1200" b="0" i="0" kern="1200" dirty="0">
                <a:solidFill>
                  <a:schemeClr val="tx1"/>
                </a:solidFill>
                <a:effectLst/>
                <a:latin typeface="+mn-lt"/>
                <a:ea typeface="+mn-ea"/>
                <a:cs typeface="+mn-cs"/>
              </a:rPr>
              <a:t>try-catch</a:t>
            </a:r>
          </a:p>
          <a:p>
            <a:r>
              <a:rPr lang="zh-CN" altLang="en-US" sz="1200" b="0" i="0" kern="1200" dirty="0">
                <a:solidFill>
                  <a:schemeClr val="tx1"/>
                </a:solidFill>
                <a:effectLst/>
                <a:latin typeface="+mn-lt"/>
                <a:ea typeface="+mn-ea"/>
                <a:cs typeface="+mn-cs"/>
              </a:rPr>
              <a:t>与在</a:t>
            </a:r>
            <a:r>
              <a:rPr lang="en-US" altLang="zh-CN" sz="1200" b="0" i="0" kern="1200" dirty="0">
                <a:solidFill>
                  <a:schemeClr val="tx1"/>
                </a:solidFill>
                <a:effectLst/>
                <a:latin typeface="+mn-lt"/>
                <a:ea typeface="+mn-ea"/>
                <a:cs typeface="+mn-cs"/>
              </a:rPr>
              <a:t>else</a:t>
            </a:r>
            <a:r>
              <a:rPr lang="zh-CN" altLang="en-US" sz="1200" b="0" i="0" kern="1200" dirty="0">
                <a:solidFill>
                  <a:schemeClr val="tx1"/>
                </a:solidFill>
                <a:effectLst/>
                <a:latin typeface="+mn-lt"/>
                <a:ea typeface="+mn-ea"/>
                <a:cs typeface="+mn-cs"/>
              </a:rPr>
              <a:t>子句中共享代码：子函数、闭包</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18</a:t>
            </a:fld>
            <a:endParaRPr kumimoji="1" lang="zh-CN" altLang="en-US"/>
          </a:p>
        </p:txBody>
      </p:sp>
    </p:spTree>
    <p:extLst>
      <p:ext uri="{BB962C8B-B14F-4D97-AF65-F5344CB8AC3E}">
        <p14:creationId xmlns:p14="http://schemas.microsoft.com/office/powerpoint/2010/main" val="3433286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19</a:t>
            </a:fld>
            <a:endParaRPr kumimoji="1" lang="zh-CN" altLang="en-US"/>
          </a:p>
        </p:txBody>
      </p:sp>
    </p:spTree>
    <p:extLst>
      <p:ext uri="{BB962C8B-B14F-4D97-AF65-F5344CB8AC3E}">
        <p14:creationId xmlns:p14="http://schemas.microsoft.com/office/powerpoint/2010/main" val="1292657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a:t>
            </a:fld>
            <a:endParaRPr kumimoji="1" lang="zh-CN" altLang="en-US"/>
          </a:p>
        </p:txBody>
      </p:sp>
    </p:spTree>
    <p:extLst>
      <p:ext uri="{BB962C8B-B14F-4D97-AF65-F5344CB8AC3E}">
        <p14:creationId xmlns:p14="http://schemas.microsoft.com/office/powerpoint/2010/main" val="9006445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1"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20</a:t>
            </a:fld>
            <a:endParaRPr kumimoji="1" lang="zh-CN" altLang="en-US"/>
          </a:p>
        </p:txBody>
      </p:sp>
    </p:spTree>
    <p:extLst>
      <p:ext uri="{BB962C8B-B14F-4D97-AF65-F5344CB8AC3E}">
        <p14:creationId xmlns:p14="http://schemas.microsoft.com/office/powerpoint/2010/main" val="661757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21</a:t>
            </a:fld>
            <a:endParaRPr kumimoji="1" lang="zh-CN" altLang="en-US"/>
          </a:p>
        </p:txBody>
      </p:sp>
    </p:spTree>
    <p:extLst>
      <p:ext uri="{BB962C8B-B14F-4D97-AF65-F5344CB8AC3E}">
        <p14:creationId xmlns:p14="http://schemas.microsoft.com/office/powerpoint/2010/main" val="9601595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解决办法：分解</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22</a:t>
            </a:fld>
            <a:endParaRPr kumimoji="1" lang="zh-CN" altLang="en-US"/>
          </a:p>
        </p:txBody>
      </p:sp>
    </p:spTree>
    <p:extLst>
      <p:ext uri="{BB962C8B-B14F-4D97-AF65-F5344CB8AC3E}">
        <p14:creationId xmlns:p14="http://schemas.microsoft.com/office/powerpoint/2010/main" val="41900016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23</a:t>
            </a:fld>
            <a:endParaRPr kumimoji="1" lang="zh-CN" altLang="en-US"/>
          </a:p>
        </p:txBody>
      </p:sp>
    </p:spTree>
    <p:extLst>
      <p:ext uri="{BB962C8B-B14F-4D97-AF65-F5344CB8AC3E}">
        <p14:creationId xmlns:p14="http://schemas.microsoft.com/office/powerpoint/2010/main" val="174242878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25</a:t>
            </a:fld>
            <a:endParaRPr kumimoji="1" lang="zh-CN" altLang="en-US"/>
          </a:p>
        </p:txBody>
      </p:sp>
    </p:spTree>
    <p:extLst>
      <p:ext uri="{BB962C8B-B14F-4D97-AF65-F5344CB8AC3E}">
        <p14:creationId xmlns:p14="http://schemas.microsoft.com/office/powerpoint/2010/main" val="36377135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26</a:t>
            </a:fld>
            <a:endParaRPr kumimoji="1" lang="zh-CN" altLang="en-US"/>
          </a:p>
        </p:txBody>
      </p:sp>
    </p:spTree>
    <p:extLst>
      <p:ext uri="{BB962C8B-B14F-4D97-AF65-F5344CB8AC3E}">
        <p14:creationId xmlns:p14="http://schemas.microsoft.com/office/powerpoint/2010/main" val="33795151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只采用单一入口、单一出口的控制结构</a:t>
            </a:r>
            <a:endParaRPr lang="en-US" altLang="zh-CN" dirty="0"/>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27</a:t>
            </a:fld>
            <a:endParaRPr kumimoji="1" lang="zh-CN" altLang="en-US"/>
          </a:p>
        </p:txBody>
      </p:sp>
    </p:spTree>
    <p:extLst>
      <p:ext uri="{BB962C8B-B14F-4D97-AF65-F5344CB8AC3E}">
        <p14:creationId xmlns:p14="http://schemas.microsoft.com/office/powerpoint/2010/main" val="41780344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非常规的控制结构？特殊的控制结构</a:t>
            </a:r>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伯姆</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贾可皮尼理论</a:t>
            </a:r>
            <a:endParaRPr lang="en-US" altLang="zh-CN" sz="1200" b="1" i="0" kern="1200" dirty="0">
              <a:solidFill>
                <a:schemeClr val="tx1"/>
              </a:solidFill>
              <a:effectLst/>
              <a:latin typeface="+mn-lt"/>
              <a:ea typeface="+mn-ea"/>
              <a:cs typeface="+mn-cs"/>
            </a:endParaRPr>
          </a:p>
          <a:p>
            <a:r>
              <a:rPr lang="en-US" altLang="zh-CN" sz="1200" b="1" i="0" kern="1200" dirty="0">
                <a:solidFill>
                  <a:schemeClr val="tx1"/>
                </a:solidFill>
                <a:effectLst/>
                <a:latin typeface="+mn-lt"/>
                <a:ea typeface="+mn-ea"/>
                <a:cs typeface="+mn-cs"/>
              </a:rPr>
              <a:t>https://</a:t>
            </a:r>
            <a:r>
              <a:rPr lang="en-US" altLang="zh-CN" sz="1200" b="1" i="0" kern="1200" dirty="0" err="1">
                <a:solidFill>
                  <a:schemeClr val="tx1"/>
                </a:solidFill>
                <a:effectLst/>
                <a:latin typeface="+mn-lt"/>
                <a:ea typeface="+mn-ea"/>
                <a:cs typeface="+mn-cs"/>
              </a:rPr>
              <a:t>en.wikipedia.org</a:t>
            </a:r>
            <a:r>
              <a:rPr lang="en-US" altLang="zh-CN" sz="1200" b="1" i="0" kern="1200" dirty="0">
                <a:solidFill>
                  <a:schemeClr val="tx1"/>
                </a:solidFill>
                <a:effectLst/>
                <a:latin typeface="+mn-lt"/>
                <a:ea typeface="+mn-ea"/>
                <a:cs typeface="+mn-cs"/>
              </a:rPr>
              <a:t>/wiki/</a:t>
            </a:r>
            <a:r>
              <a:rPr lang="en-US" altLang="zh-CN" sz="1200" b="1" i="0" kern="1200" dirty="0" err="1">
                <a:solidFill>
                  <a:schemeClr val="tx1"/>
                </a:solidFill>
                <a:effectLst/>
                <a:latin typeface="+mn-lt"/>
                <a:ea typeface="+mn-ea"/>
                <a:cs typeface="+mn-cs"/>
              </a:rPr>
              <a:t>Structured_program_theorem</a:t>
            </a:r>
            <a:endParaRPr lang="en-US" altLang="zh-CN" sz="1200" b="1" i="0" kern="1200" dirty="0">
              <a:solidFill>
                <a:schemeClr val="tx1"/>
              </a:solidFill>
              <a:effectLst/>
              <a:latin typeface="+mn-lt"/>
              <a:ea typeface="+mn-ea"/>
              <a:cs typeface="+mn-cs"/>
            </a:endParaRPr>
          </a:p>
          <a:p>
            <a:endParaRPr lang="en-US" altLang="zh-CN" sz="1200" b="1"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seriouscomputerist.atariverse.com</a:t>
            </a:r>
            <a:r>
              <a:rPr lang="en-US" altLang="zh-CN" sz="1200" b="0" i="0" kern="1200" dirty="0">
                <a:solidFill>
                  <a:schemeClr val="tx1"/>
                </a:solidFill>
                <a:effectLst/>
                <a:latin typeface="+mn-lt"/>
                <a:ea typeface="+mn-ea"/>
                <a:cs typeface="+mn-cs"/>
              </a:rPr>
              <a:t>/media/pdf/book/Structured%20Programming.pdf</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3</a:t>
            </a:fld>
            <a:endParaRPr kumimoji="1" lang="zh-CN" altLang="en-US"/>
          </a:p>
        </p:txBody>
      </p:sp>
    </p:spTree>
    <p:extLst>
      <p:ext uri="{BB962C8B-B14F-4D97-AF65-F5344CB8AC3E}">
        <p14:creationId xmlns:p14="http://schemas.microsoft.com/office/powerpoint/2010/main" val="3210606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只采用单一入口、单一出口的控制结构</a:t>
            </a:r>
            <a:endParaRPr lang="en-US" altLang="zh-CN" dirty="0"/>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当没有其他需求时尽可能遵守它，当打破它时也意识到我们在做什么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https://</a:t>
            </a:r>
            <a:r>
              <a:rPr lang="en-US" altLang="zh-CN" sz="1200" b="0" i="0" kern="1200" dirty="0" err="1">
                <a:solidFill>
                  <a:schemeClr val="tx1"/>
                </a:solidFill>
                <a:effectLst/>
                <a:latin typeface="+mn-lt"/>
                <a:ea typeface="+mn-ea"/>
                <a:cs typeface="+mn-cs"/>
              </a:rPr>
              <a:t>zh.wikipedia.org</a:t>
            </a:r>
            <a:r>
              <a:rPr lang="en-US" altLang="zh-CN" sz="1200" b="0" i="0" kern="1200" dirty="0">
                <a:solidFill>
                  <a:schemeClr val="tx1"/>
                </a:solidFill>
                <a:effectLst/>
                <a:latin typeface="+mn-lt"/>
                <a:ea typeface="+mn-ea"/>
                <a:cs typeface="+mn-cs"/>
              </a:rPr>
              <a:t>/wiki/%E7%BB%93%E6%9E%84%E5%8C%96%E7%BC%96%E7%A8%8B</a:t>
            </a:r>
          </a:p>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4</a:t>
            </a:fld>
            <a:endParaRPr kumimoji="1" lang="zh-CN" altLang="en-US"/>
          </a:p>
        </p:txBody>
      </p:sp>
    </p:spTree>
    <p:extLst>
      <p:ext uri="{BB962C8B-B14F-4D97-AF65-F5344CB8AC3E}">
        <p14:creationId xmlns:p14="http://schemas.microsoft.com/office/powerpoint/2010/main" val="2345476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包括其他很多黑科技。甚至包括我们增加</a:t>
            </a:r>
            <a:r>
              <a:rPr lang="en-US" altLang="zh-CN" sz="1200" b="0" i="0" kern="1200" dirty="0" err="1">
                <a:solidFill>
                  <a:schemeClr val="tx1"/>
                </a:solidFill>
                <a:effectLst/>
                <a:latin typeface="+mn-lt"/>
                <a:ea typeface="+mn-ea"/>
                <a:cs typeface="+mn-cs"/>
              </a:rPr>
              <a:t>eslint</a:t>
            </a:r>
            <a:r>
              <a:rPr lang="en-US" altLang="zh-CN" sz="1200" b="0" i="0" kern="1200" dirty="0">
                <a:solidFill>
                  <a:schemeClr val="tx1"/>
                </a:solidFill>
                <a:effectLst/>
                <a:latin typeface="+mn-lt"/>
                <a:ea typeface="+mn-ea"/>
                <a:cs typeface="+mn-cs"/>
              </a:rPr>
              <a:t>-disable</a:t>
            </a:r>
            <a:r>
              <a:rPr lang="zh-CN" altLang="en-US" sz="1200" b="0" i="0" kern="1200" dirty="0">
                <a:solidFill>
                  <a:schemeClr val="tx1"/>
                </a:solidFill>
                <a:effectLst/>
                <a:latin typeface="+mn-lt"/>
                <a:ea typeface="+mn-ea"/>
                <a:cs typeface="+mn-cs"/>
              </a:rPr>
              <a:t>之类</a:t>
            </a:r>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5</a:t>
            </a:fld>
            <a:endParaRPr kumimoji="1" lang="zh-CN" altLang="en-US"/>
          </a:p>
        </p:txBody>
      </p:sp>
    </p:spTree>
    <p:extLst>
      <p:ext uri="{BB962C8B-B14F-4D97-AF65-F5344CB8AC3E}">
        <p14:creationId xmlns:p14="http://schemas.microsoft.com/office/powerpoint/2010/main" val="41280817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6</a:t>
            </a:fld>
            <a:endParaRPr kumimoji="1" lang="zh-CN" altLang="en-US"/>
          </a:p>
        </p:txBody>
      </p:sp>
    </p:spTree>
    <p:extLst>
      <p:ext uri="{BB962C8B-B14F-4D97-AF65-F5344CB8AC3E}">
        <p14:creationId xmlns:p14="http://schemas.microsoft.com/office/powerpoint/2010/main" val="26827694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7</a:t>
            </a:fld>
            <a:endParaRPr kumimoji="1" lang="zh-CN" altLang="en-US"/>
          </a:p>
        </p:txBody>
      </p:sp>
    </p:spTree>
    <p:extLst>
      <p:ext uri="{BB962C8B-B14F-4D97-AF65-F5344CB8AC3E}">
        <p14:creationId xmlns:p14="http://schemas.microsoft.com/office/powerpoint/2010/main" val="2372947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8</a:t>
            </a:fld>
            <a:endParaRPr kumimoji="1" lang="zh-CN" altLang="en-US"/>
          </a:p>
        </p:txBody>
      </p:sp>
    </p:spTree>
    <p:extLst>
      <p:ext uri="{BB962C8B-B14F-4D97-AF65-F5344CB8AC3E}">
        <p14:creationId xmlns:p14="http://schemas.microsoft.com/office/powerpoint/2010/main" val="3375284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BD9F05B4-E49D-1147-845F-F096E984F487}" type="slidenum">
              <a:rPr kumimoji="1" lang="zh-CN" altLang="en-US" smtClean="0"/>
              <a:t>9</a:t>
            </a:fld>
            <a:endParaRPr kumimoji="1" lang="zh-CN" altLang="en-US"/>
          </a:p>
        </p:txBody>
      </p:sp>
    </p:spTree>
    <p:extLst>
      <p:ext uri="{BB962C8B-B14F-4D97-AF65-F5344CB8AC3E}">
        <p14:creationId xmlns:p14="http://schemas.microsoft.com/office/powerpoint/2010/main" val="416523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4FCC719C-9561-F94A-829C-EB432FF96906}" type="datetimeFigureOut">
              <a:rPr kumimoji="1" lang="zh-CN" altLang="en-US" smtClean="0"/>
              <a:t>2020/12/16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2F4E73C3-9DAC-4143-BFEA-B5BF5B12FBFA}"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CC719C-9561-F94A-829C-EB432FF96906}" type="datetimeFigureOut">
              <a:rPr kumimoji="1" lang="zh-CN" altLang="en-US" smtClean="0"/>
              <a:t>2020/12/16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F4E73C3-9DAC-4143-BFEA-B5BF5B12FBFA}"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hyperlink" Target="https://stackoverflow.com/a/1276951/14577041" TargetMode="External"/><Relationship Id="rId5" Type="http://schemas.openxmlformats.org/officeDocument/2006/relationships/image" Target="../media/image14.png"/><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png"/><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en.wikipedia.org/wiki/Structured_programming" TargetMode="External"/><Relationship Id="rId13" Type="http://schemas.openxmlformats.org/officeDocument/2006/relationships/hyperlink" Target="https://www.cs.virginia.edu/~evans/cs216/guides/x86.html" TargetMode="External"/><Relationship Id="rId18" Type="http://schemas.openxmlformats.org/officeDocument/2006/relationships/hyperlink" Target="https://zh.wikipedia.org/wiki/C%E8%AF%AD%E8%A8%80" TargetMode="External"/><Relationship Id="rId3" Type="http://schemas.openxmlformats.org/officeDocument/2006/relationships/image" Target="../media/image2.png"/><Relationship Id="rId7" Type="http://schemas.openxmlformats.org/officeDocument/2006/relationships/hyperlink" Target="https://zh.wikipedia.org/wiki/%E7%BB%93%E6%9E%84%E5%8C%96%E7%BC%96%E7%A8%8B" TargetMode="External"/><Relationship Id="rId12" Type="http://schemas.openxmlformats.org/officeDocument/2006/relationships/hyperlink" Target="https://zhuanlan.zhihu.com/p/53394807" TargetMode="External"/><Relationship Id="rId17" Type="http://schemas.openxmlformats.org/officeDocument/2006/relationships/hyperlink" Target="https://zh.wikipedia.org/wiki/%E8%BD%AF%E4%BB%B6%E5%8D%B1%E6%9C%BA" TargetMode="External"/><Relationship Id="rId2" Type="http://schemas.openxmlformats.org/officeDocument/2006/relationships/notesSlide" Target="../notesSlides/notesSlide24.xml"/><Relationship Id="rId16" Type="http://schemas.openxmlformats.org/officeDocument/2006/relationships/hyperlink" Target="https://refactoring.com/catalog/replaceNestedConditionalWithGuardClauses.html" TargetMode="External"/><Relationship Id="rId1" Type="http://schemas.openxmlformats.org/officeDocument/2006/relationships/slideLayout" Target="../slideLayouts/slideLayout2.xml"/><Relationship Id="rId6" Type="http://schemas.openxmlformats.org/officeDocument/2006/relationships/hyperlink" Target="https://en.wikipedia.org/wiki/Structured_program_theorem" TargetMode="External"/><Relationship Id="rId11" Type="http://schemas.openxmlformats.org/officeDocument/2006/relationships/hyperlink" Target="https://medium.com/@george.af.field/computer-science-fundamentals-sequencing-selection-iteration-b6d8f9ad904b" TargetMode="External"/><Relationship Id="rId5" Type="http://schemas.openxmlformats.org/officeDocument/2006/relationships/hyperlink" Target="https://zh.wikipedia.org/wiki/%E7%B5%90%E6%A7%8B%E5%8C%96%E7%A8%8B%E5%BC%8F%E7%90%86%E8%AB%96" TargetMode="External"/><Relationship Id="rId15" Type="http://schemas.openxmlformats.org/officeDocument/2006/relationships/hyperlink" Target="https://stackoverflow.com/questions/36707/should-a-function-have-only-one-return-statement" TargetMode="External"/><Relationship Id="rId10" Type="http://schemas.openxmlformats.org/officeDocument/2006/relationships/hyperlink" Target="https://seriouscomputerist.atariverse.com/media/pdf/book/Structured%20Programming.pdf" TargetMode="External"/><Relationship Id="rId4" Type="http://schemas.openxmlformats.org/officeDocument/2006/relationships/image" Target="../media/image1.png"/><Relationship Id="rId9" Type="http://schemas.openxmlformats.org/officeDocument/2006/relationships/hyperlink" Target="http://homepages.cs.ncl.ac.uk/brian.randell/NATO/nato1969.PDF" TargetMode="External"/><Relationship Id="rId14" Type="http://schemas.openxmlformats.org/officeDocument/2006/relationships/hyperlink" Target="https://github.com/xianshenglu/document/blob/master/Code%20Complete%202nd%20Edition.pdf"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hyperlink" Target="https://zh.wikipedia.org/wiki/%E7%B5%90%E6%A7%8B%E5%8C%96%E7%A8%8B%E5%BC%8F%E7%90%86%E8%AB%96"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hyperlink" Target="http://homepages.cs.ncl.ac.uk/brian.randell/NATO/nato1969.PDF"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gif"/><Relationship Id="rId4" Type="http://schemas.openxmlformats.org/officeDocument/2006/relationships/image" Target="../media/image1.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hyperlink" Target="https://stackoverflow.com/a/1276951/14577041"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a:spLocks noGrp="1"/>
          </p:cNvSpPr>
          <p:nvPr>
            <p:ph type="subTitle" idx="1"/>
          </p:nvPr>
        </p:nvSpPr>
        <p:spPr>
          <a:xfrm>
            <a:off x="1524000" y="2876824"/>
            <a:ext cx="9144000" cy="1655762"/>
          </a:xfrm>
        </p:spPr>
        <p:txBody>
          <a:bodyPr/>
          <a:lstStyle/>
          <a:p>
            <a:r>
              <a:rPr lang="en-US" altLang="en-US" dirty="0"/>
              <a:t>SWAN 2019 技术规划</a:t>
            </a:r>
          </a:p>
        </p:txBody>
      </p:sp>
      <p:pic>
        <p:nvPicPr>
          <p:cNvPr id="5" name="Picture 4"/>
          <p:cNvPicPr>
            <a:picLocks noChangeAspect="1"/>
          </p:cNvPicPr>
          <p:nvPr/>
        </p:nvPicPr>
        <p:blipFill>
          <a:blip r:embed="rId3"/>
          <a:stretch>
            <a:fillRect/>
          </a:stretch>
        </p:blipFill>
        <p:spPr>
          <a:xfrm>
            <a:off x="5105400" y="1804988"/>
            <a:ext cx="1981200" cy="622300"/>
          </a:xfrm>
          <a:prstGeom prst="rect">
            <a:avLst/>
          </a:prstGeom>
        </p:spPr>
      </p:pic>
      <p:pic>
        <p:nvPicPr>
          <p:cNvPr id="6" name="Picture 6"/>
          <p:cNvPicPr>
            <a:picLocks noChangeAspect="1"/>
          </p:cNvPicPr>
          <p:nvPr/>
        </p:nvPicPr>
        <p:blipFill>
          <a:blip r:embed="rId4"/>
          <a:stretch>
            <a:fillRect/>
          </a:stretch>
        </p:blipFill>
        <p:spPr>
          <a:xfrm>
            <a:off x="2120900" y="3397250"/>
            <a:ext cx="7950200" cy="63500"/>
          </a:xfrm>
          <a:prstGeom prst="rect">
            <a:avLst/>
          </a:prstGeom>
        </p:spPr>
      </p:pic>
      <p:sp>
        <p:nvSpPr>
          <p:cNvPr id="8" name="矩形 7"/>
          <p:cNvSpPr/>
          <p:nvPr/>
        </p:nvSpPr>
        <p:spPr>
          <a:xfrm>
            <a:off x="4299487" y="2773511"/>
            <a:ext cx="3657600" cy="5565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4204137" y="2744029"/>
            <a:ext cx="4394152" cy="477054"/>
          </a:xfrm>
          <a:prstGeom prst="rect">
            <a:avLst/>
          </a:prstGeom>
          <a:noFill/>
        </p:spPr>
        <p:txBody>
          <a:bodyPr wrap="none" rtlCol="0">
            <a:spAutoFit/>
          </a:bodyPr>
          <a:lstStyle/>
          <a:p>
            <a:r>
              <a:rPr kumimoji="1" lang="zh-CN" altLang="en-US" sz="2500" dirty="0">
                <a:latin typeface="微软雅黑" panose="020B0503020204020204" pitchFamily="34" charset="-122"/>
              </a:rPr>
              <a:t>代码大全 </a:t>
            </a:r>
            <a:r>
              <a:rPr kumimoji="1" lang="en-US" altLang="zh-CN" sz="2500" dirty="0">
                <a:latin typeface="微软雅黑" panose="020B0503020204020204" pitchFamily="34" charset="-122"/>
              </a:rPr>
              <a:t>–</a:t>
            </a:r>
            <a:r>
              <a:rPr kumimoji="1" lang="zh-CN" altLang="en-US" sz="2500" dirty="0">
                <a:latin typeface="微软雅黑" panose="020B0503020204020204" pitchFamily="34" charset="-122"/>
              </a:rPr>
              <a:t> 不常见的控制结构</a:t>
            </a:r>
          </a:p>
        </p:txBody>
      </p:sp>
      <p:sp>
        <p:nvSpPr>
          <p:cNvPr id="10" name="小度云平台部    李森    lisen04@baidu.com">
            <a:extLst>
              <a:ext uri="{FF2B5EF4-FFF2-40B4-BE49-F238E27FC236}">
                <a16:creationId xmlns:a16="http://schemas.microsoft.com/office/drawing/2014/main" id="{03210665-8E76-9945-8E52-82E98D469883}"/>
              </a:ext>
            </a:extLst>
          </p:cNvPr>
          <p:cNvSpPr txBox="1"/>
          <p:nvPr/>
        </p:nvSpPr>
        <p:spPr>
          <a:xfrm>
            <a:off x="2711623" y="3665862"/>
            <a:ext cx="6768752" cy="368300"/>
          </a:xfrm>
          <a:prstGeom prst="rect">
            <a:avLst/>
          </a:prstGeom>
          <a:ln w="12700">
            <a:miter lim="400000"/>
          </a:ln>
        </p:spPr>
        <p:txBody>
          <a:bodyPr lIns="45719" rIns="45719">
            <a:spAutoFit/>
          </a:bodyPr>
          <a:lstStyle>
            <a:lvl1pPr algn="ctr">
              <a:defRPr>
                <a:solidFill>
                  <a:srgbClr val="595959"/>
                </a:solidFill>
                <a:latin typeface="+mn-lt"/>
                <a:ea typeface="+mn-ea"/>
                <a:cs typeface="+mn-cs"/>
                <a:sym typeface="Helvetica"/>
              </a:defRPr>
            </a:lvl1pPr>
          </a:lstStyle>
          <a:p>
            <a:pPr>
              <a:defRPr>
                <a:latin typeface="Arial" panose="020B0604020202090204"/>
                <a:ea typeface="Arial" panose="020B0604020202090204"/>
                <a:cs typeface="Arial" panose="020B0604020202090204"/>
                <a:sym typeface="Arial" panose="020B0604020202090204"/>
              </a:defRPr>
            </a:pPr>
            <a:r>
              <a:rPr dirty="0" err="1">
                <a:latin typeface="+mn-lt"/>
                <a:ea typeface="+mn-ea"/>
                <a:cs typeface="+mn-cs"/>
                <a:sym typeface="Helvetica"/>
              </a:rPr>
              <a:t>小度云平台部</a:t>
            </a:r>
            <a:r>
              <a:rPr dirty="0">
                <a:latin typeface="+mn-lt"/>
                <a:ea typeface="+mn-ea"/>
                <a:cs typeface="+mn-cs"/>
                <a:sym typeface="Helvetica"/>
              </a:rPr>
              <a:t>    </a:t>
            </a:r>
            <a:r>
              <a:rPr lang="zh-CN" altLang="en-US" dirty="0">
                <a:latin typeface="+mn-lt"/>
                <a:ea typeface="+mn-ea"/>
                <a:cs typeface="+mn-cs"/>
                <a:sym typeface="Helvetica"/>
              </a:rPr>
              <a:t>吕晟</a:t>
            </a:r>
            <a:endParaRPr lang="zh-CN" dirty="0">
              <a:latin typeface="+mn-lt"/>
              <a:ea typeface="+mn-ea"/>
              <a:cs typeface="+mn-cs"/>
              <a:sym typeface="Helvetic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1487806" cy="538765"/>
          </a:xfrm>
        </p:spPr>
        <p:txBody>
          <a:bodyPr>
            <a:normAutofit/>
          </a:bodyPr>
          <a:lstStyle/>
          <a:p>
            <a:r>
              <a:rPr lang="zh-CN" altLang="en-US" sz="3200" b="1" dirty="0"/>
              <a:t>用防卫子句（早返回或早退出）来简化复杂的错误处理</a:t>
            </a:r>
            <a:endParaRPr lang="en-US" sz="3200" b="1" dirty="0"/>
          </a:p>
        </p:txBody>
      </p:sp>
      <p:pic>
        <p:nvPicPr>
          <p:cNvPr id="10" name="图片 9">
            <a:extLst>
              <a:ext uri="{FF2B5EF4-FFF2-40B4-BE49-F238E27FC236}">
                <a16:creationId xmlns:a16="http://schemas.microsoft.com/office/drawing/2014/main" id="{AB408979-74B6-BC48-863B-B9F421CB384F}"/>
              </a:ext>
            </a:extLst>
          </p:cNvPr>
          <p:cNvPicPr>
            <a:picLocks noChangeAspect="1"/>
          </p:cNvPicPr>
          <p:nvPr/>
        </p:nvPicPr>
        <p:blipFill>
          <a:blip r:embed="rId5"/>
          <a:stretch>
            <a:fillRect/>
          </a:stretch>
        </p:blipFill>
        <p:spPr>
          <a:xfrm>
            <a:off x="479376" y="1778941"/>
            <a:ext cx="4464496" cy="5071419"/>
          </a:xfrm>
          <a:prstGeom prst="rect">
            <a:avLst/>
          </a:prstGeom>
        </p:spPr>
      </p:pic>
      <p:sp>
        <p:nvSpPr>
          <p:cNvPr id="2" name="文本框 1">
            <a:extLst>
              <a:ext uri="{FF2B5EF4-FFF2-40B4-BE49-F238E27FC236}">
                <a16:creationId xmlns:a16="http://schemas.microsoft.com/office/drawing/2014/main" id="{9417B7FB-751A-8246-A3FB-E97AD57A1A0C}"/>
              </a:ext>
            </a:extLst>
          </p:cNvPr>
          <p:cNvSpPr txBox="1"/>
          <p:nvPr/>
        </p:nvSpPr>
        <p:spPr>
          <a:xfrm>
            <a:off x="337316" y="1354193"/>
            <a:ext cx="1863011" cy="369332"/>
          </a:xfrm>
          <a:prstGeom prst="rect">
            <a:avLst/>
          </a:prstGeom>
          <a:noFill/>
        </p:spPr>
        <p:txBody>
          <a:bodyPr wrap="none" rtlCol="0">
            <a:spAutoFit/>
          </a:bodyPr>
          <a:lstStyle/>
          <a:p>
            <a:r>
              <a:rPr kumimoji="1" lang="en-US" altLang="zh-CN" dirty="0"/>
              <a:t>✅ </a:t>
            </a:r>
            <a:r>
              <a:rPr kumimoji="1" lang="zh-CN" altLang="en-US" dirty="0"/>
              <a:t>更实际的例子</a:t>
            </a:r>
          </a:p>
        </p:txBody>
      </p:sp>
    </p:spTree>
    <p:extLst>
      <p:ext uri="{BB962C8B-B14F-4D97-AF65-F5344CB8AC3E}">
        <p14:creationId xmlns:p14="http://schemas.microsoft.com/office/powerpoint/2010/main" val="23242209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减少每个子程序中</a:t>
            </a:r>
            <a:r>
              <a:rPr lang="en-US" altLang="zh-CN" sz="3200" b="1" dirty="0"/>
              <a:t> return </a:t>
            </a:r>
            <a:r>
              <a:rPr lang="zh-CN" altLang="en-US" sz="3200" b="1" dirty="0"/>
              <a:t>的数量</a:t>
            </a:r>
            <a:endParaRPr lang="en-US" sz="3200" b="1" dirty="0"/>
          </a:p>
        </p:txBody>
      </p:sp>
      <p:sp>
        <p:nvSpPr>
          <p:cNvPr id="3" name="文本框 2">
            <a:extLst>
              <a:ext uri="{FF2B5EF4-FFF2-40B4-BE49-F238E27FC236}">
                <a16:creationId xmlns:a16="http://schemas.microsoft.com/office/drawing/2014/main" id="{FF6575B0-FA01-2942-ADFC-9A259E3DAEF1}"/>
              </a:ext>
            </a:extLst>
          </p:cNvPr>
          <p:cNvSpPr txBox="1"/>
          <p:nvPr/>
        </p:nvSpPr>
        <p:spPr>
          <a:xfrm>
            <a:off x="407368" y="1340768"/>
            <a:ext cx="10802957" cy="1200329"/>
          </a:xfrm>
          <a:prstGeom prst="rect">
            <a:avLst/>
          </a:prstGeom>
          <a:noFill/>
        </p:spPr>
        <p:txBody>
          <a:bodyPr wrap="none" rtlCol="0">
            <a:spAutoFit/>
          </a:bodyPr>
          <a:lstStyle/>
          <a:p>
            <a:r>
              <a:rPr kumimoji="1" lang="zh-CN" altLang="en-US" dirty="0"/>
              <a:t>如果在读子程序的后部时，你没有意识到它从前面某个地方返回的可能性，想理解这个子程序就很困难。</a:t>
            </a:r>
            <a:endParaRPr kumimoji="1" lang="en-US" altLang="zh-CN" dirty="0"/>
          </a:p>
          <a:p>
            <a:r>
              <a:rPr kumimoji="1" lang="zh-CN" altLang="en-US" dirty="0"/>
              <a:t>因此，使用 </a:t>
            </a:r>
            <a:r>
              <a:rPr kumimoji="1" lang="en-US" altLang="zh-CN" dirty="0"/>
              <a:t>return</a:t>
            </a:r>
            <a:r>
              <a:rPr kumimoji="1" lang="zh-CN" altLang="en-US" dirty="0"/>
              <a:t> 要十分审慎</a:t>
            </a:r>
            <a:r>
              <a:rPr kumimoji="1" lang="en-US" altLang="zh-CN" dirty="0"/>
              <a:t>——</a:t>
            </a:r>
            <a:r>
              <a:rPr kumimoji="1" lang="zh-CN" altLang="en-US" dirty="0"/>
              <a:t>只当它们能增强可读性的时候才去使用。</a:t>
            </a:r>
            <a:endParaRPr kumimoji="1" lang="en-US" altLang="zh-CN" dirty="0"/>
          </a:p>
          <a:p>
            <a:endParaRPr kumimoji="1" lang="en-US" altLang="zh-CN" dirty="0"/>
          </a:p>
          <a:p>
            <a:r>
              <a:rPr kumimoji="1" lang="en-US" altLang="zh-CN" dirty="0">
                <a:solidFill>
                  <a:schemeClr val="tx1">
                    <a:lumMod val="50000"/>
                    <a:lumOff val="50000"/>
                  </a:schemeClr>
                </a:solidFill>
              </a:rPr>
              <a:t>Ps:</a:t>
            </a:r>
            <a:r>
              <a:rPr kumimoji="1" lang="zh-CN" altLang="en-US" dirty="0">
                <a:solidFill>
                  <a:schemeClr val="tx1">
                    <a:lumMod val="50000"/>
                    <a:lumOff val="50000"/>
                  </a:schemeClr>
                </a:solidFill>
              </a:rPr>
              <a:t> 更像“坏味道”的感觉。不一定是直接原因，但应引起审慎</a:t>
            </a:r>
            <a:r>
              <a:rPr kumimoji="1" lang="en-US" altLang="zh-CN" dirty="0">
                <a:solidFill>
                  <a:schemeClr val="tx1">
                    <a:lumMod val="50000"/>
                    <a:lumOff val="50000"/>
                  </a:schemeClr>
                </a:solidFill>
              </a:rPr>
              <a:t>&amp;</a:t>
            </a:r>
            <a:r>
              <a:rPr kumimoji="1" lang="zh-CN" altLang="en-US" dirty="0">
                <a:solidFill>
                  <a:schemeClr val="tx1">
                    <a:lumMod val="50000"/>
                    <a:lumOff val="50000"/>
                  </a:schemeClr>
                </a:solidFill>
              </a:rPr>
              <a:t>警惕</a:t>
            </a:r>
          </a:p>
        </p:txBody>
      </p:sp>
      <p:pic>
        <p:nvPicPr>
          <p:cNvPr id="7" name="图片 6">
            <a:extLst>
              <a:ext uri="{FF2B5EF4-FFF2-40B4-BE49-F238E27FC236}">
                <a16:creationId xmlns:a16="http://schemas.microsoft.com/office/drawing/2014/main" id="{330272C7-AA91-5D4B-AF1B-A99236C0C517}"/>
              </a:ext>
            </a:extLst>
          </p:cNvPr>
          <p:cNvPicPr>
            <a:picLocks noChangeAspect="1"/>
          </p:cNvPicPr>
          <p:nvPr/>
        </p:nvPicPr>
        <p:blipFill>
          <a:blip r:embed="rId5"/>
          <a:stretch>
            <a:fillRect/>
          </a:stretch>
        </p:blipFill>
        <p:spPr>
          <a:xfrm>
            <a:off x="519956" y="2512249"/>
            <a:ext cx="4279900" cy="4597400"/>
          </a:xfrm>
          <a:prstGeom prst="rect">
            <a:avLst/>
          </a:prstGeom>
        </p:spPr>
      </p:pic>
      <p:pic>
        <p:nvPicPr>
          <p:cNvPr id="8" name="图片 7">
            <a:hlinkClick r:id="rId6"/>
            <a:extLst>
              <a:ext uri="{FF2B5EF4-FFF2-40B4-BE49-F238E27FC236}">
                <a16:creationId xmlns:a16="http://schemas.microsoft.com/office/drawing/2014/main" id="{FFF6B541-DCAE-F545-80CD-51BD4B8FC6F2}"/>
              </a:ext>
            </a:extLst>
          </p:cNvPr>
          <p:cNvPicPr>
            <a:picLocks noChangeAspect="1"/>
          </p:cNvPicPr>
          <p:nvPr/>
        </p:nvPicPr>
        <p:blipFill>
          <a:blip r:embed="rId7"/>
          <a:stretch>
            <a:fillRect/>
          </a:stretch>
        </p:blipFill>
        <p:spPr>
          <a:xfrm>
            <a:off x="5429804" y="2733368"/>
            <a:ext cx="5450954" cy="4124632"/>
          </a:xfrm>
          <a:prstGeom prst="rect">
            <a:avLst/>
          </a:prstGeom>
        </p:spPr>
      </p:pic>
    </p:spTree>
    <p:extLst>
      <p:ext uri="{BB962C8B-B14F-4D97-AF65-F5344CB8AC3E}">
        <p14:creationId xmlns:p14="http://schemas.microsoft.com/office/powerpoint/2010/main" val="18379963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17.2 </a:t>
            </a:r>
            <a:r>
              <a:rPr lang="zh-CN" altLang="en-US" sz="3200" b="1" dirty="0"/>
              <a:t>递归</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1296573"/>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某一小范围内的问题：</a:t>
            </a:r>
            <a:r>
              <a:rPr lang="en-US" altLang="zh-CN" dirty="0"/>
              <a:t>  </a:t>
            </a:r>
            <a:r>
              <a:rPr lang="zh-CN" altLang="en-US" dirty="0"/>
              <a:t>带来简单、优雅的解。</a:t>
            </a:r>
            <a:endParaRPr lang="en-US" altLang="zh-CN" dirty="0"/>
          </a:p>
          <a:p>
            <a:pPr marL="914400" lvl="1" indent="-457200">
              <a:lnSpc>
                <a:spcPct val="150000"/>
              </a:lnSpc>
              <a:buFont typeface="Arial" panose="020B0604020202090204" pitchFamily="34" charset="0"/>
              <a:buChar char="•"/>
            </a:pPr>
            <a:r>
              <a:rPr lang="zh-CN" altLang="en-US" dirty="0"/>
              <a:t>稍大一些范围里：       </a:t>
            </a:r>
            <a:r>
              <a:rPr lang="en-US" altLang="zh-CN" dirty="0"/>
              <a:t>  </a:t>
            </a:r>
            <a:r>
              <a:rPr lang="zh-CN" altLang="en-US" dirty="0"/>
              <a:t>简单、优雅，但是难懂的解。</a:t>
            </a:r>
            <a:endParaRPr lang="en-US" altLang="zh-CN" dirty="0"/>
          </a:p>
          <a:p>
            <a:pPr marL="914400" lvl="1" indent="-457200">
              <a:lnSpc>
                <a:spcPct val="150000"/>
              </a:lnSpc>
              <a:buFont typeface="Arial" panose="020B0604020202090204" pitchFamily="34" charset="0"/>
              <a:buChar char="•"/>
            </a:pPr>
            <a:r>
              <a:rPr lang="zh-CN" altLang="en-US" dirty="0"/>
              <a:t>大多数问题：              </a:t>
            </a:r>
            <a:r>
              <a:rPr lang="en-US" altLang="zh-CN" dirty="0"/>
              <a:t> </a:t>
            </a:r>
            <a:r>
              <a:rPr lang="zh-CN" altLang="en-US" dirty="0"/>
              <a:t> 极其复杂的解（简单的迭代通常比较容易理解）</a:t>
            </a:r>
            <a:endParaRPr lang="en-US" altLang="zh-CN" dirty="0"/>
          </a:p>
        </p:txBody>
      </p:sp>
    </p:spTree>
    <p:extLst>
      <p:ext uri="{BB962C8B-B14F-4D97-AF65-F5344CB8AC3E}">
        <p14:creationId xmlns:p14="http://schemas.microsoft.com/office/powerpoint/2010/main" val="3389093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A5C1EA8D-87B5-0B45-9898-565425E8F337}"/>
              </a:ext>
            </a:extLst>
          </p:cNvPr>
          <p:cNvPicPr>
            <a:picLocks noChangeAspect="1"/>
          </p:cNvPicPr>
          <p:nvPr/>
        </p:nvPicPr>
        <p:blipFill>
          <a:blip r:embed="rId3"/>
          <a:stretch>
            <a:fillRect/>
          </a:stretch>
        </p:blipFill>
        <p:spPr>
          <a:xfrm>
            <a:off x="6384032" y="620110"/>
            <a:ext cx="4798078" cy="6316894"/>
          </a:xfrm>
          <a:prstGeom prst="rect">
            <a:avLst/>
          </a:prstGeom>
        </p:spPr>
      </p:pic>
      <p:pic>
        <p:nvPicPr>
          <p:cNvPr id="4" name="Content Placeholder 10"/>
          <p:cNvPicPr>
            <a:picLocks noGrp="1" noChangeAspect="1"/>
          </p:cNvPicPr>
          <p:nvPr>
            <p:ph idx="1"/>
          </p:nvPr>
        </p:nvPicPr>
        <p:blipFill>
          <a:blip r:embed="rId4"/>
          <a:stretch>
            <a:fillRect/>
          </a:stretch>
        </p:blipFill>
        <p:spPr>
          <a:xfrm flipV="1">
            <a:off x="337316" y="559548"/>
            <a:ext cx="11487807" cy="60562"/>
          </a:xfrm>
        </p:spPr>
      </p:pic>
      <p:pic>
        <p:nvPicPr>
          <p:cNvPr id="5" name="Picture 11"/>
          <p:cNvPicPr>
            <a:picLocks noChangeAspect="1"/>
          </p:cNvPicPr>
          <p:nvPr/>
        </p:nvPicPr>
        <p:blipFill>
          <a:blip r:embed="rId5"/>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一个适合用递归的例子</a:t>
            </a:r>
            <a:endParaRPr lang="en-US" sz="3200" b="1" dirty="0"/>
          </a:p>
        </p:txBody>
      </p:sp>
      <p:pic>
        <p:nvPicPr>
          <p:cNvPr id="3" name="图片 2">
            <a:extLst>
              <a:ext uri="{FF2B5EF4-FFF2-40B4-BE49-F238E27FC236}">
                <a16:creationId xmlns:a16="http://schemas.microsoft.com/office/drawing/2014/main" id="{7A70769D-21F6-7942-93AC-7B8E7160D5A2}"/>
              </a:ext>
            </a:extLst>
          </p:cNvPr>
          <p:cNvPicPr>
            <a:picLocks noChangeAspect="1"/>
          </p:cNvPicPr>
          <p:nvPr/>
        </p:nvPicPr>
        <p:blipFill>
          <a:blip r:embed="rId6"/>
          <a:stretch>
            <a:fillRect/>
          </a:stretch>
        </p:blipFill>
        <p:spPr>
          <a:xfrm>
            <a:off x="263352" y="1556792"/>
            <a:ext cx="6048672" cy="2775273"/>
          </a:xfrm>
          <a:prstGeom prst="rect">
            <a:avLst/>
          </a:prstGeom>
        </p:spPr>
      </p:pic>
    </p:spTree>
    <p:extLst>
      <p:ext uri="{BB962C8B-B14F-4D97-AF65-F5344CB8AC3E}">
        <p14:creationId xmlns:p14="http://schemas.microsoft.com/office/powerpoint/2010/main" val="2805187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使用递归的技巧</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5036059"/>
          </a:xfrm>
          <a:prstGeom prst="rect">
            <a:avLst/>
          </a:prstGeom>
        </p:spPr>
        <p:txBody>
          <a:bodyPr wrap="square">
            <a:spAutoFit/>
          </a:bodyPr>
          <a:lstStyle/>
          <a:p>
            <a:pPr marL="914400" lvl="1" indent="-457200">
              <a:lnSpc>
                <a:spcPct val="150000"/>
              </a:lnSpc>
              <a:buFont typeface="+mj-lt"/>
              <a:buAutoNum type="arabicPeriod"/>
            </a:pPr>
            <a:r>
              <a:rPr lang="zh-CN" altLang="en-US" dirty="0"/>
              <a:t>确认递归能够停止（通常是一项简单判断）</a:t>
            </a:r>
            <a:endParaRPr lang="en-US" altLang="zh-CN" dirty="0"/>
          </a:p>
          <a:p>
            <a:pPr marL="914400" lvl="1" indent="-457200">
              <a:lnSpc>
                <a:spcPct val="150000"/>
              </a:lnSpc>
              <a:buFont typeface="+mj-lt"/>
              <a:buAutoNum type="arabicPeriod"/>
            </a:pPr>
            <a:r>
              <a:rPr lang="zh-CN" altLang="en-US" dirty="0"/>
              <a:t>使用安全计数器防止出现无穷递归（当缺少简单判断的方式时）</a:t>
            </a:r>
            <a:endParaRPr lang="en-US" altLang="zh-CN" dirty="0"/>
          </a:p>
          <a:p>
            <a:pPr marL="914400" lvl="1" indent="-457200">
              <a:lnSpc>
                <a:spcPct val="150000"/>
              </a:lnSpc>
              <a:buFont typeface="+mj-lt"/>
              <a:buAutoNum type="arabicPeriod"/>
            </a:pPr>
            <a:endParaRPr lang="en-US" altLang="zh-CN" dirty="0"/>
          </a:p>
          <a:p>
            <a:pPr marL="914400" lvl="1" indent="-457200">
              <a:lnSpc>
                <a:spcPct val="150000"/>
              </a:lnSpc>
              <a:buFont typeface="+mj-lt"/>
              <a:buAutoNum type="arabicPeriod"/>
            </a:pPr>
            <a:endParaRPr lang="en-US" altLang="zh-CN" dirty="0"/>
          </a:p>
          <a:p>
            <a:pPr marL="914400" lvl="1" indent="-457200">
              <a:lnSpc>
                <a:spcPct val="150000"/>
              </a:lnSpc>
              <a:buFont typeface="+mj-lt"/>
              <a:buAutoNum type="arabicPeriod"/>
            </a:pPr>
            <a:endParaRPr lang="en-US" altLang="zh-CN" dirty="0"/>
          </a:p>
          <a:p>
            <a:pPr marL="914400" lvl="1" indent="-457200">
              <a:lnSpc>
                <a:spcPct val="150000"/>
              </a:lnSpc>
              <a:buFont typeface="+mj-lt"/>
              <a:buAutoNum type="arabicPeriod"/>
            </a:pPr>
            <a:endParaRPr lang="en-US" altLang="zh-CN" dirty="0"/>
          </a:p>
          <a:p>
            <a:pPr marL="914400" lvl="1" indent="-457200">
              <a:lnSpc>
                <a:spcPct val="150000"/>
              </a:lnSpc>
              <a:buFont typeface="+mj-lt"/>
              <a:buAutoNum type="arabicPeriod"/>
            </a:pPr>
            <a:endParaRPr lang="en-US" altLang="zh-CN" dirty="0"/>
          </a:p>
          <a:p>
            <a:pPr marL="914400" lvl="1" indent="-457200">
              <a:lnSpc>
                <a:spcPct val="150000"/>
              </a:lnSpc>
              <a:buFont typeface="+mj-lt"/>
              <a:buAutoNum type="arabicPeriod"/>
            </a:pPr>
            <a:r>
              <a:rPr lang="zh-CN" altLang="en-US" dirty="0"/>
              <a:t>把递归限制在一个子程序内（</a:t>
            </a:r>
            <a:r>
              <a:rPr lang="en-US" altLang="zh-CN" dirty="0"/>
              <a:t>A-&gt;B-&gt;C-&gt;A</a:t>
            </a:r>
            <a:r>
              <a:rPr lang="zh-CN" altLang="en-US" dirty="0"/>
              <a:t>）</a:t>
            </a:r>
            <a:endParaRPr lang="en-US" altLang="zh-CN" dirty="0"/>
          </a:p>
          <a:p>
            <a:pPr marL="1371600" lvl="2" indent="-457200">
              <a:lnSpc>
                <a:spcPct val="150000"/>
              </a:lnSpc>
              <a:buFont typeface="Arial" panose="020B0604020202020204" pitchFamily="34" charset="0"/>
              <a:buChar char="•"/>
            </a:pPr>
            <a:r>
              <a:rPr lang="zh-CN" altLang="en-US" dirty="0"/>
              <a:t>依靠脑力来管理位于一个子程序内的递归已经够困难了；理解跨越多个子程序的递归实在是勉为其难。</a:t>
            </a:r>
            <a:endParaRPr lang="en-US" altLang="zh-CN" dirty="0"/>
          </a:p>
          <a:p>
            <a:pPr marL="914400" lvl="1" indent="-457200">
              <a:lnSpc>
                <a:spcPct val="150000"/>
              </a:lnSpc>
              <a:buFont typeface="+mj-lt"/>
              <a:buAutoNum type="arabicPeriod"/>
            </a:pPr>
            <a:r>
              <a:rPr lang="zh-CN" altLang="en-US" dirty="0"/>
              <a:t>留心栈空间（防止栈溢出）</a:t>
            </a:r>
            <a:endParaRPr lang="en-US" altLang="zh-CN" dirty="0"/>
          </a:p>
          <a:p>
            <a:pPr marL="914400" lvl="1" indent="-457200">
              <a:lnSpc>
                <a:spcPct val="150000"/>
              </a:lnSpc>
              <a:buFont typeface="+mj-lt"/>
              <a:buAutoNum type="arabicPeriod"/>
            </a:pPr>
            <a:r>
              <a:rPr lang="zh-CN" altLang="en-US" dirty="0"/>
              <a:t>不要用递归去计算阶乘或者菲波那切数列</a:t>
            </a:r>
            <a:endParaRPr lang="en-US" altLang="zh-CN" dirty="0"/>
          </a:p>
        </p:txBody>
      </p:sp>
      <p:pic>
        <p:nvPicPr>
          <p:cNvPr id="3" name="图片 2">
            <a:extLst>
              <a:ext uri="{FF2B5EF4-FFF2-40B4-BE49-F238E27FC236}">
                <a16:creationId xmlns:a16="http://schemas.microsoft.com/office/drawing/2014/main" id="{8EF88E0A-37A1-6E42-BF64-BE58F1481B34}"/>
              </a:ext>
            </a:extLst>
          </p:cNvPr>
          <p:cNvPicPr>
            <a:picLocks noChangeAspect="1"/>
          </p:cNvPicPr>
          <p:nvPr/>
        </p:nvPicPr>
        <p:blipFill>
          <a:blip r:embed="rId5"/>
          <a:stretch>
            <a:fillRect/>
          </a:stretch>
        </p:blipFill>
        <p:spPr>
          <a:xfrm>
            <a:off x="1339085" y="2204864"/>
            <a:ext cx="6388100" cy="1930400"/>
          </a:xfrm>
          <a:prstGeom prst="rect">
            <a:avLst/>
          </a:prstGeom>
        </p:spPr>
      </p:pic>
    </p:spTree>
    <p:extLst>
      <p:ext uri="{BB962C8B-B14F-4D97-AF65-F5344CB8AC3E}">
        <p14:creationId xmlns:p14="http://schemas.microsoft.com/office/powerpoint/2010/main" val="2454065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4. </a:t>
            </a:r>
            <a:r>
              <a:rPr lang="zh-CN" altLang="en-US" sz="3200" b="1" dirty="0"/>
              <a:t>防止栈溢出</a:t>
            </a:r>
            <a:endParaRPr lang="en-US" sz="3200" b="1" dirty="0"/>
          </a:p>
        </p:txBody>
      </p:sp>
      <p:pic>
        <p:nvPicPr>
          <p:cNvPr id="3" name="图片 2">
            <a:extLst>
              <a:ext uri="{FF2B5EF4-FFF2-40B4-BE49-F238E27FC236}">
                <a16:creationId xmlns:a16="http://schemas.microsoft.com/office/drawing/2014/main" id="{261B6E0A-B4D8-F744-A933-34A4846D7C35}"/>
              </a:ext>
            </a:extLst>
          </p:cNvPr>
          <p:cNvPicPr>
            <a:picLocks noChangeAspect="1"/>
          </p:cNvPicPr>
          <p:nvPr/>
        </p:nvPicPr>
        <p:blipFill>
          <a:blip r:embed="rId5"/>
          <a:stretch>
            <a:fillRect/>
          </a:stretch>
        </p:blipFill>
        <p:spPr>
          <a:xfrm>
            <a:off x="475432" y="4297680"/>
            <a:ext cx="8148610" cy="2394966"/>
          </a:xfrm>
          <a:prstGeom prst="rect">
            <a:avLst/>
          </a:prstGeom>
        </p:spPr>
      </p:pic>
      <p:pic>
        <p:nvPicPr>
          <p:cNvPr id="7" name="图片 6">
            <a:extLst>
              <a:ext uri="{FF2B5EF4-FFF2-40B4-BE49-F238E27FC236}">
                <a16:creationId xmlns:a16="http://schemas.microsoft.com/office/drawing/2014/main" id="{0E3B5708-3AB4-684B-ADC9-5095F12C0FF9}"/>
              </a:ext>
            </a:extLst>
          </p:cNvPr>
          <p:cNvPicPr>
            <a:picLocks noChangeAspect="1"/>
          </p:cNvPicPr>
          <p:nvPr/>
        </p:nvPicPr>
        <p:blipFill>
          <a:blip r:embed="rId6"/>
          <a:stretch>
            <a:fillRect/>
          </a:stretch>
        </p:blipFill>
        <p:spPr>
          <a:xfrm>
            <a:off x="475432" y="1619829"/>
            <a:ext cx="4856724" cy="2356799"/>
          </a:xfrm>
          <a:prstGeom prst="rect">
            <a:avLst/>
          </a:prstGeom>
        </p:spPr>
      </p:pic>
    </p:spTree>
    <p:extLst>
      <p:ext uri="{BB962C8B-B14F-4D97-AF65-F5344CB8AC3E}">
        <p14:creationId xmlns:p14="http://schemas.microsoft.com/office/powerpoint/2010/main" val="3817918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5. </a:t>
            </a:r>
            <a:r>
              <a:rPr lang="zh-CN" altLang="en-US" sz="3200" b="1" dirty="0"/>
              <a:t>不要用递归去计算阶乘或者菲波那切数列</a:t>
            </a:r>
            <a:endParaRPr lang="en-US" sz="3200" b="1" dirty="0"/>
          </a:p>
        </p:txBody>
      </p:sp>
      <p:sp>
        <p:nvSpPr>
          <p:cNvPr id="8" name="矩形 7">
            <a:extLst>
              <a:ext uri="{FF2B5EF4-FFF2-40B4-BE49-F238E27FC236}">
                <a16:creationId xmlns:a16="http://schemas.microsoft.com/office/drawing/2014/main" id="{B27235B4-A447-F841-9607-A32D7BFB3F31}"/>
              </a:ext>
            </a:extLst>
          </p:cNvPr>
          <p:cNvSpPr/>
          <p:nvPr/>
        </p:nvSpPr>
        <p:spPr>
          <a:xfrm>
            <a:off x="-96689" y="1604856"/>
            <a:ext cx="10490989" cy="465577"/>
          </a:xfrm>
          <a:prstGeom prst="rect">
            <a:avLst/>
          </a:prstGeom>
        </p:spPr>
        <p:txBody>
          <a:bodyPr wrap="square">
            <a:spAutoFit/>
          </a:bodyPr>
          <a:lstStyle/>
          <a:p>
            <a:pPr lvl="1">
              <a:lnSpc>
                <a:spcPct val="150000"/>
              </a:lnSpc>
            </a:pPr>
            <a:r>
              <a:rPr lang="en-US" altLang="zh-CN" dirty="0"/>
              <a:t>❌ </a:t>
            </a:r>
            <a:r>
              <a:rPr lang="zh-CN" altLang="en-US" dirty="0"/>
              <a:t>除了速度缓慢、内存情况无法预测，并且更难理解（掩盖了真正在做的事情）</a:t>
            </a:r>
            <a:endParaRPr lang="en-US" altLang="zh-CN" dirty="0"/>
          </a:p>
        </p:txBody>
      </p:sp>
      <p:pic>
        <p:nvPicPr>
          <p:cNvPr id="9" name="图片 8">
            <a:extLst>
              <a:ext uri="{FF2B5EF4-FFF2-40B4-BE49-F238E27FC236}">
                <a16:creationId xmlns:a16="http://schemas.microsoft.com/office/drawing/2014/main" id="{2A3391F1-A907-1542-8CB6-88A7CCC586DA}"/>
              </a:ext>
            </a:extLst>
          </p:cNvPr>
          <p:cNvPicPr>
            <a:picLocks noChangeAspect="1"/>
          </p:cNvPicPr>
          <p:nvPr/>
        </p:nvPicPr>
        <p:blipFill>
          <a:blip r:embed="rId5"/>
          <a:stretch>
            <a:fillRect/>
          </a:stretch>
        </p:blipFill>
        <p:spPr>
          <a:xfrm>
            <a:off x="372478" y="2146672"/>
            <a:ext cx="6337300" cy="1930400"/>
          </a:xfrm>
          <a:prstGeom prst="rect">
            <a:avLst/>
          </a:prstGeom>
        </p:spPr>
      </p:pic>
      <p:pic>
        <p:nvPicPr>
          <p:cNvPr id="10" name="图片 9">
            <a:extLst>
              <a:ext uri="{FF2B5EF4-FFF2-40B4-BE49-F238E27FC236}">
                <a16:creationId xmlns:a16="http://schemas.microsoft.com/office/drawing/2014/main" id="{6B7A97CA-59E8-E14D-A3B8-94B36D07B707}"/>
              </a:ext>
            </a:extLst>
          </p:cNvPr>
          <p:cNvPicPr>
            <a:picLocks noChangeAspect="1"/>
          </p:cNvPicPr>
          <p:nvPr/>
        </p:nvPicPr>
        <p:blipFill>
          <a:blip r:embed="rId6"/>
          <a:stretch>
            <a:fillRect/>
          </a:stretch>
        </p:blipFill>
        <p:spPr>
          <a:xfrm>
            <a:off x="372478" y="4741761"/>
            <a:ext cx="6426200" cy="1828800"/>
          </a:xfrm>
          <a:prstGeom prst="rect">
            <a:avLst/>
          </a:prstGeom>
        </p:spPr>
      </p:pic>
      <p:sp>
        <p:nvSpPr>
          <p:cNvPr id="11" name="矩形 10">
            <a:extLst>
              <a:ext uri="{FF2B5EF4-FFF2-40B4-BE49-F238E27FC236}">
                <a16:creationId xmlns:a16="http://schemas.microsoft.com/office/drawing/2014/main" id="{881D2779-EC7D-754F-BF52-EC66230BFEF7}"/>
              </a:ext>
            </a:extLst>
          </p:cNvPr>
          <p:cNvSpPr/>
          <p:nvPr/>
        </p:nvSpPr>
        <p:spPr>
          <a:xfrm>
            <a:off x="-96688" y="4293096"/>
            <a:ext cx="10490989" cy="465577"/>
          </a:xfrm>
          <a:prstGeom prst="rect">
            <a:avLst/>
          </a:prstGeom>
        </p:spPr>
        <p:txBody>
          <a:bodyPr wrap="square">
            <a:spAutoFit/>
          </a:bodyPr>
          <a:lstStyle/>
          <a:p>
            <a:pPr lvl="1">
              <a:lnSpc>
                <a:spcPct val="150000"/>
              </a:lnSpc>
            </a:pPr>
            <a:r>
              <a:rPr lang="en-US" altLang="zh-CN" dirty="0"/>
              <a:t>✅ </a:t>
            </a:r>
            <a:r>
              <a:rPr lang="zh-CN" altLang="en-US" dirty="0"/>
              <a:t>使用循环，更加直观</a:t>
            </a:r>
            <a:r>
              <a:rPr lang="zh-CN" altLang="en-US" dirty="0">
                <a:solidFill>
                  <a:schemeClr val="tx1">
                    <a:lumMod val="50000"/>
                    <a:lumOff val="50000"/>
                  </a:schemeClr>
                </a:solidFill>
              </a:rPr>
              <a:t>（逆向一下，改为递推的思路）</a:t>
            </a:r>
            <a:endParaRPr lang="en-US" altLang="zh-CN" dirty="0">
              <a:solidFill>
                <a:schemeClr val="tx1">
                  <a:lumMod val="50000"/>
                  <a:lumOff val="50000"/>
                </a:schemeClr>
              </a:solidFill>
            </a:endParaRPr>
          </a:p>
        </p:txBody>
      </p:sp>
    </p:spTree>
    <p:extLst>
      <p:ext uri="{BB962C8B-B14F-4D97-AF65-F5344CB8AC3E}">
        <p14:creationId xmlns:p14="http://schemas.microsoft.com/office/powerpoint/2010/main" val="343823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递归 </a:t>
            </a:r>
            <a:r>
              <a:rPr lang="en-US" altLang="zh-CN" sz="3200" b="1" dirty="0"/>
              <a:t>-</a:t>
            </a:r>
            <a:r>
              <a:rPr lang="zh-CN" altLang="en-US" sz="3200" b="1" dirty="0"/>
              <a:t> 总结</a:t>
            </a:r>
            <a:endParaRPr lang="en-US" sz="3200" b="1" dirty="0"/>
          </a:p>
        </p:txBody>
      </p:sp>
      <p:sp>
        <p:nvSpPr>
          <p:cNvPr id="8" name="矩形 7">
            <a:extLst>
              <a:ext uri="{FF2B5EF4-FFF2-40B4-BE49-F238E27FC236}">
                <a16:creationId xmlns:a16="http://schemas.microsoft.com/office/drawing/2014/main" id="{7FBA878E-992D-6E43-8D55-FAFE837EDF03}"/>
              </a:ext>
            </a:extLst>
          </p:cNvPr>
          <p:cNvSpPr/>
          <p:nvPr/>
        </p:nvSpPr>
        <p:spPr>
          <a:xfrm>
            <a:off x="361926" y="1316628"/>
            <a:ext cx="10490989" cy="2958567"/>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递归是一种非常强大的工具</a:t>
            </a:r>
            <a:endParaRPr lang="en-US" altLang="zh-CN" dirty="0"/>
          </a:p>
          <a:p>
            <a:pPr marL="914400" lvl="1" indent="-457200">
              <a:lnSpc>
                <a:spcPct val="150000"/>
              </a:lnSpc>
              <a:buFont typeface="Arial" panose="020B0604020202090204" pitchFamily="34" charset="0"/>
              <a:buChar char="•"/>
            </a:pPr>
            <a:r>
              <a:rPr lang="zh-CN" altLang="en-US" dirty="0"/>
              <a:t>使用递归之前应该考虑它的替换方案。</a:t>
            </a:r>
            <a:br>
              <a:rPr lang="en-US" altLang="zh-CN" dirty="0"/>
            </a:br>
            <a:r>
              <a:rPr lang="zh-CN" altLang="en-US" dirty="0"/>
              <a:t>用递归能做到的，同样也可以用栈和循环来做到。</a:t>
            </a:r>
            <a:br>
              <a:rPr lang="en-US" altLang="zh-CN" dirty="0"/>
            </a:br>
            <a:r>
              <a:rPr lang="zh-CN" altLang="en-US" dirty="0"/>
              <a:t>有时用这种方法好；有时用另一种方法好。</a:t>
            </a:r>
            <a:br>
              <a:rPr lang="en-US" altLang="zh-CN" dirty="0"/>
            </a:br>
            <a:r>
              <a:rPr lang="zh-CN" altLang="en-US" dirty="0"/>
              <a:t>在确定之前，请把两者都考虑一下。</a:t>
            </a: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r>
              <a:rPr lang="en-US" altLang="zh-CN" dirty="0">
                <a:solidFill>
                  <a:schemeClr val="tx1">
                    <a:lumMod val="50000"/>
                    <a:lumOff val="50000"/>
                  </a:schemeClr>
                </a:solidFill>
              </a:rPr>
              <a:t>Ps: </a:t>
            </a:r>
            <a:r>
              <a:rPr lang="zh-CN" altLang="en-US" dirty="0">
                <a:solidFill>
                  <a:schemeClr val="tx1">
                    <a:lumMod val="50000"/>
                    <a:lumOff val="50000"/>
                  </a:schemeClr>
                </a:solidFill>
              </a:rPr>
              <a:t>可以用作思考工具。</a:t>
            </a:r>
            <a:endParaRPr lang="en-US" altLang="zh-CN" dirty="0">
              <a:solidFill>
                <a:schemeClr val="tx1">
                  <a:lumMod val="50000"/>
                  <a:lumOff val="50000"/>
                </a:schemeClr>
              </a:solidFill>
            </a:endParaRPr>
          </a:p>
        </p:txBody>
      </p:sp>
    </p:spTree>
    <p:extLst>
      <p:ext uri="{BB962C8B-B14F-4D97-AF65-F5344CB8AC3E}">
        <p14:creationId xmlns:p14="http://schemas.microsoft.com/office/powerpoint/2010/main" val="4102883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17.3</a:t>
            </a:r>
            <a:r>
              <a:rPr lang="zh-CN" altLang="en-US" sz="3200" b="1" dirty="0"/>
              <a:t> </a:t>
            </a:r>
            <a:r>
              <a:rPr lang="en-US" altLang="zh-CN" sz="3200" b="1" dirty="0" err="1"/>
              <a:t>goto</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5036059"/>
          </a:xfrm>
          <a:prstGeom prst="rect">
            <a:avLst/>
          </a:prstGeom>
        </p:spPr>
        <p:txBody>
          <a:bodyPr wrap="square">
            <a:spAutoFit/>
          </a:bodyPr>
          <a:lstStyle/>
          <a:p>
            <a:pPr marL="914400" lvl="1" indent="-457200">
              <a:lnSpc>
                <a:spcPct val="150000"/>
              </a:lnSpc>
              <a:buFont typeface="Arial" panose="020B0604020202090204" pitchFamily="34" charset="0"/>
              <a:buChar char="•"/>
            </a:pPr>
            <a:r>
              <a:rPr lang="en-US" altLang="zh-CN" dirty="0" err="1"/>
              <a:t>goto</a:t>
            </a:r>
            <a:r>
              <a:rPr lang="zh-CN" altLang="en-US" dirty="0"/>
              <a:t>争论的现代版本仍在以各种各样的形式出现</a:t>
            </a:r>
            <a:endParaRPr lang="en-US" altLang="zh-CN" dirty="0"/>
          </a:p>
          <a:p>
            <a:pPr marL="1371600" lvl="2" indent="-457200">
              <a:lnSpc>
                <a:spcPct val="150000"/>
              </a:lnSpc>
              <a:buFont typeface="Arial" panose="020B0604020202090204" pitchFamily="34" charset="0"/>
              <a:buChar char="•"/>
            </a:pPr>
            <a:r>
              <a:rPr lang="zh-CN" altLang="en-US" dirty="0"/>
              <a:t>多处返回、多个循环出口、具名循环出口、错误处理以及异常处理。</a:t>
            </a:r>
            <a:endParaRPr lang="en-US" altLang="zh-CN" dirty="0"/>
          </a:p>
          <a:p>
            <a:pPr marL="914400" lvl="1" indent="-457200">
              <a:lnSpc>
                <a:spcPct val="150000"/>
              </a:lnSpc>
              <a:buFont typeface="Arial" panose="020B0604020202090204" pitchFamily="34" charset="0"/>
              <a:buChar char="•"/>
            </a:pPr>
            <a:r>
              <a:rPr lang="zh-CN" altLang="en-US" dirty="0"/>
              <a:t>问题：</a:t>
            </a:r>
            <a:endParaRPr lang="en-US" altLang="zh-CN" dirty="0"/>
          </a:p>
          <a:p>
            <a:pPr marL="1371600" lvl="2" indent="-457200">
              <a:lnSpc>
                <a:spcPct val="150000"/>
              </a:lnSpc>
              <a:buFont typeface="Arial" panose="020B0604020202090204" pitchFamily="34" charset="0"/>
              <a:buChar char="•"/>
            </a:pPr>
            <a:r>
              <a:rPr lang="zh-CN" altLang="en-US" dirty="0"/>
              <a:t>代码质量</a:t>
            </a:r>
            <a:endParaRPr lang="en-US" altLang="zh-CN" dirty="0"/>
          </a:p>
          <a:p>
            <a:pPr marL="1371600" lvl="2" indent="-457200">
              <a:lnSpc>
                <a:spcPct val="150000"/>
              </a:lnSpc>
              <a:buFont typeface="Arial" panose="020B0604020202090204" pitchFamily="34" charset="0"/>
              <a:buChar char="•"/>
            </a:pPr>
            <a:r>
              <a:rPr lang="zh-CN" altLang="en-US" dirty="0"/>
              <a:t>很难安排好格式（缩进应该用来显示逻辑结构，而</a:t>
            </a:r>
            <a:r>
              <a:rPr lang="en-US" altLang="zh-CN" dirty="0" err="1"/>
              <a:t>goto</a:t>
            </a:r>
            <a:r>
              <a:rPr lang="zh-CN" altLang="en-US" dirty="0"/>
              <a:t>却影响逻辑结构）</a:t>
            </a:r>
            <a:endParaRPr lang="en-US" altLang="zh-CN" dirty="0"/>
          </a:p>
          <a:p>
            <a:pPr marL="1371600" lvl="2" indent="-457200">
              <a:lnSpc>
                <a:spcPct val="150000"/>
              </a:lnSpc>
              <a:buFont typeface="Arial" panose="020B0604020202090204" pitchFamily="34" charset="0"/>
              <a:buChar char="•"/>
            </a:pPr>
            <a:r>
              <a:rPr lang="zh-CN" altLang="en-US" dirty="0"/>
              <a:t>破坏编译器的优化特性</a:t>
            </a:r>
            <a:endParaRPr lang="en-US" altLang="zh-CN" dirty="0"/>
          </a:p>
          <a:p>
            <a:pPr marL="914400" lvl="1" indent="-457200">
              <a:lnSpc>
                <a:spcPct val="150000"/>
              </a:lnSpc>
              <a:buFont typeface="Arial" panose="020B0604020202090204" pitchFamily="34" charset="0"/>
              <a:buChar char="•"/>
            </a:pPr>
            <a:r>
              <a:rPr lang="zh-CN" altLang="en-US" dirty="0"/>
              <a:t>如果谨慎使用，</a:t>
            </a:r>
            <a:r>
              <a:rPr lang="en-US" altLang="zh-CN" dirty="0" err="1"/>
              <a:t>goto</a:t>
            </a:r>
            <a:r>
              <a:rPr lang="zh-CN" altLang="en-US" dirty="0"/>
              <a:t>或许不会让人感到迷惑，然而一旦引入 </a:t>
            </a:r>
            <a:r>
              <a:rPr lang="en-US" altLang="zh-CN" dirty="0" err="1"/>
              <a:t>goto</a:t>
            </a:r>
            <a:r>
              <a:rPr lang="zh-CN" altLang="en-US" dirty="0"/>
              <a:t>语句，它们就会遍布于代码之间，就像房子里有了白蚁。</a:t>
            </a:r>
            <a:br>
              <a:rPr lang="en-US" altLang="zh-CN" dirty="0"/>
            </a:br>
            <a:r>
              <a:rPr lang="zh-CN" altLang="en-US" dirty="0"/>
              <a:t>一旦允许使用</a:t>
            </a:r>
            <a:r>
              <a:rPr lang="en-US" altLang="zh-CN" dirty="0" err="1"/>
              <a:t>goto</a:t>
            </a:r>
            <a:r>
              <a:rPr lang="zh-CN" altLang="en-US" dirty="0"/>
              <a:t>，那么坏的</a:t>
            </a:r>
            <a:r>
              <a:rPr lang="en-US" altLang="zh-CN" dirty="0" err="1"/>
              <a:t>goto</a:t>
            </a:r>
            <a:r>
              <a:rPr lang="zh-CN" altLang="en-US" dirty="0"/>
              <a:t>就会与好的混在一起，所以最好还是禁止使用它们。</a:t>
            </a:r>
            <a:endParaRPr lang="en-US" altLang="zh-CN" dirty="0"/>
          </a:p>
          <a:p>
            <a:pPr marL="914400" lvl="1" indent="-457200">
              <a:lnSpc>
                <a:spcPct val="150000"/>
              </a:lnSpc>
              <a:buFont typeface="Arial" panose="020B0604020202090204" pitchFamily="34" charset="0"/>
              <a:buChar char="•"/>
            </a:pPr>
            <a:r>
              <a:rPr lang="zh-CN" altLang="en-US" dirty="0"/>
              <a:t>对于</a:t>
            </a:r>
            <a:r>
              <a:rPr lang="en-US" altLang="zh-CN" dirty="0"/>
              <a:t>1%</a:t>
            </a:r>
            <a:r>
              <a:rPr lang="zh-CN" altLang="en-US" dirty="0"/>
              <a:t>的情况，当使用</a:t>
            </a:r>
            <a:r>
              <a:rPr lang="en-US" altLang="zh-CN" dirty="0" err="1"/>
              <a:t>goto</a:t>
            </a:r>
            <a:r>
              <a:rPr lang="zh-CN" altLang="en-US" dirty="0"/>
              <a:t>是合理办法的时候，请在使用的同时予以详细的说明、也要虚心参考别的程序员提出的不用</a:t>
            </a:r>
            <a:r>
              <a:rPr lang="en-US" altLang="zh-CN" dirty="0" err="1"/>
              <a:t>goto</a:t>
            </a:r>
            <a:r>
              <a:rPr lang="zh-CN" altLang="en-US" dirty="0"/>
              <a:t>的方法，也许他们发现了一些被你忽视的东西。</a:t>
            </a:r>
            <a:br>
              <a:rPr lang="en-US" altLang="zh-CN" dirty="0"/>
            </a:br>
            <a:endParaRPr lang="en-US" altLang="zh-CN" dirty="0"/>
          </a:p>
        </p:txBody>
      </p:sp>
    </p:spTree>
    <p:extLst>
      <p:ext uri="{BB962C8B-B14F-4D97-AF65-F5344CB8AC3E}">
        <p14:creationId xmlns:p14="http://schemas.microsoft.com/office/powerpoint/2010/main" val="37755085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17.4</a:t>
            </a:r>
            <a:r>
              <a:rPr lang="zh-CN" altLang="en-US" sz="3200" b="1" dirty="0"/>
              <a:t> 针对不常见控制结构的观点</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2127570"/>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在很大程度上，软件开发这一领域是在限制程序员对代码的使用中得到发展的。</a:t>
            </a:r>
            <a:endParaRPr lang="en-US" altLang="zh-CN" dirty="0"/>
          </a:p>
          <a:p>
            <a:pPr marL="914400" lvl="1" indent="-457200">
              <a:lnSpc>
                <a:spcPct val="150000"/>
              </a:lnSpc>
              <a:buFont typeface="Arial" panose="020B0604020202090204" pitchFamily="34" charset="0"/>
              <a:buChar char="•"/>
            </a:pPr>
            <a:r>
              <a:rPr lang="zh-CN" altLang="en-US" dirty="0"/>
              <a:t>我</a:t>
            </a:r>
            <a:r>
              <a:rPr lang="en-US" altLang="zh-CN" dirty="0"/>
              <a:t>(</a:t>
            </a:r>
            <a:r>
              <a:rPr lang="zh-CN" altLang="en-US" dirty="0"/>
              <a:t>作者</a:t>
            </a:r>
            <a:r>
              <a:rPr lang="en-US" altLang="zh-CN" dirty="0"/>
              <a:t>)</a:t>
            </a:r>
            <a:r>
              <a:rPr lang="zh-CN" altLang="en-US" dirty="0"/>
              <a:t>猜想，本章</a:t>
            </a:r>
            <a:r>
              <a:rPr lang="en-US" altLang="zh-CN" dirty="0"/>
              <a:t>(CH</a:t>
            </a:r>
            <a:r>
              <a:rPr lang="zh-CN" altLang="en-US" dirty="0"/>
              <a:t> </a:t>
            </a:r>
            <a:r>
              <a:rPr lang="en-US" altLang="zh-CN" dirty="0"/>
              <a:t>17)</a:t>
            </a:r>
            <a:r>
              <a:rPr lang="zh-CN" altLang="en-US" dirty="0"/>
              <a:t>所讲述的大部分控制结构最后都只能和计算得到的</a:t>
            </a:r>
            <a:r>
              <a:rPr lang="en-US" altLang="zh-CN" dirty="0" err="1"/>
              <a:t>goto</a:t>
            </a:r>
            <a:r>
              <a:rPr lang="zh-CN" altLang="en-US" dirty="0"/>
              <a:t>标号</a:t>
            </a:r>
            <a:r>
              <a:rPr lang="en-US" altLang="zh-CN" dirty="0"/>
              <a:t>(computed</a:t>
            </a:r>
            <a:r>
              <a:rPr lang="zh-CN" altLang="en-US" dirty="0"/>
              <a:t> </a:t>
            </a:r>
            <a:r>
              <a:rPr lang="en-US" altLang="zh-CN" dirty="0" err="1"/>
              <a:t>goto</a:t>
            </a:r>
            <a:r>
              <a:rPr lang="zh-CN" altLang="en-US" dirty="0"/>
              <a:t> </a:t>
            </a:r>
            <a:r>
              <a:rPr lang="en-US" altLang="zh-CN" dirty="0"/>
              <a:t>labels)</a:t>
            </a:r>
            <a:r>
              <a:rPr lang="zh-CN" altLang="en-US" dirty="0"/>
              <a:t>、可变的子程序入口点</a:t>
            </a:r>
            <a:r>
              <a:rPr lang="en-US" altLang="zh-CN" dirty="0"/>
              <a:t>(variable</a:t>
            </a:r>
            <a:r>
              <a:rPr lang="zh-CN" altLang="en-US" dirty="0"/>
              <a:t> </a:t>
            </a:r>
            <a:r>
              <a:rPr lang="en-US" altLang="zh-CN" dirty="0"/>
              <a:t>routine</a:t>
            </a:r>
            <a:r>
              <a:rPr lang="zh-CN" altLang="en-US" dirty="0"/>
              <a:t> </a:t>
            </a:r>
            <a:r>
              <a:rPr lang="en-US" altLang="zh-CN" dirty="0"/>
              <a:t>entry</a:t>
            </a:r>
            <a:r>
              <a:rPr lang="zh-CN" altLang="en-US" dirty="0"/>
              <a:t> </a:t>
            </a:r>
            <a:r>
              <a:rPr lang="en-US" altLang="zh-CN" dirty="0"/>
              <a:t>points)</a:t>
            </a:r>
            <a:r>
              <a:rPr lang="zh-CN" altLang="en-US" dirty="0"/>
              <a:t>、自修改代码</a:t>
            </a:r>
            <a:r>
              <a:rPr lang="en-US" altLang="zh-CN" dirty="0"/>
              <a:t>(self-modifying</a:t>
            </a:r>
            <a:r>
              <a:rPr lang="zh-CN" altLang="en-US" dirty="0"/>
              <a:t> </a:t>
            </a:r>
            <a:r>
              <a:rPr lang="en-US" altLang="zh-CN" dirty="0"/>
              <a:t>code)</a:t>
            </a:r>
            <a:r>
              <a:rPr lang="zh-CN" altLang="en-US" dirty="0"/>
              <a:t>，以及其他与此类似的注重灵活方便而忽视结构和</a:t>
            </a:r>
            <a:r>
              <a:rPr lang="zh-CN" altLang="en-US" b="1" dirty="0"/>
              <a:t>复杂度管理能力</a:t>
            </a:r>
            <a:r>
              <a:rPr lang="zh-CN" altLang="en-US" dirty="0"/>
              <a:t>的结构一起，存在于程序员的垃圾堆里。</a:t>
            </a:r>
            <a:endParaRPr lang="en-US" altLang="zh-CN" dirty="0"/>
          </a:p>
        </p:txBody>
      </p:sp>
    </p:spTree>
    <p:extLst>
      <p:ext uri="{BB962C8B-B14F-4D97-AF65-F5344CB8AC3E}">
        <p14:creationId xmlns:p14="http://schemas.microsoft.com/office/powerpoint/2010/main" val="41835722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Hans" altLang="en-US" sz="3200" b="1" dirty="0"/>
              <a:t>目录</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3789564"/>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序</a:t>
            </a:r>
          </a:p>
          <a:p>
            <a:pPr marL="914400" lvl="1" indent="-457200">
              <a:lnSpc>
                <a:spcPct val="150000"/>
              </a:lnSpc>
              <a:buFont typeface="Arial" panose="020B0604020202090204" pitchFamily="34" charset="0"/>
              <a:buChar char="•"/>
            </a:pPr>
            <a:r>
              <a:rPr lang="en-US" altLang="zh-CN" dirty="0"/>
              <a:t>CH17 </a:t>
            </a:r>
            <a:r>
              <a:rPr lang="zh-CN" altLang="en-US" dirty="0"/>
              <a:t>不常见的控制结构</a:t>
            </a:r>
          </a:p>
          <a:p>
            <a:pPr marL="1371600" lvl="2" indent="-457200">
              <a:lnSpc>
                <a:spcPct val="150000"/>
              </a:lnSpc>
              <a:buFont typeface="Arial" panose="020B0604020202090204" pitchFamily="34" charset="0"/>
              <a:buChar char="•"/>
            </a:pPr>
            <a:r>
              <a:rPr lang="en-US" altLang="zh-CN" dirty="0"/>
              <a:t>17.1 </a:t>
            </a:r>
            <a:r>
              <a:rPr lang="zh-CN" altLang="en-US" dirty="0"/>
              <a:t>子程序中的多处返回</a:t>
            </a:r>
          </a:p>
          <a:p>
            <a:pPr marL="1371600" lvl="2" indent="-457200">
              <a:lnSpc>
                <a:spcPct val="150000"/>
              </a:lnSpc>
              <a:buFont typeface="Arial" panose="020B0604020202090204" pitchFamily="34" charset="0"/>
              <a:buChar char="•"/>
            </a:pPr>
            <a:r>
              <a:rPr lang="en-US" altLang="zh-CN" dirty="0"/>
              <a:t>17.2 </a:t>
            </a:r>
            <a:r>
              <a:rPr lang="zh-CN" altLang="en-US" dirty="0"/>
              <a:t>递归</a:t>
            </a:r>
          </a:p>
          <a:p>
            <a:pPr marL="1371600" lvl="2" indent="-457200">
              <a:lnSpc>
                <a:spcPct val="150000"/>
              </a:lnSpc>
              <a:buFont typeface="Arial" panose="020B0604020202090204" pitchFamily="34" charset="0"/>
              <a:buChar char="•"/>
            </a:pPr>
            <a:r>
              <a:rPr lang="en-US" altLang="zh-CN" dirty="0"/>
              <a:t>17.3 </a:t>
            </a:r>
            <a:r>
              <a:rPr lang="en-US" altLang="zh-CN" dirty="0" err="1"/>
              <a:t>goto</a:t>
            </a:r>
            <a:endParaRPr lang="en-US" altLang="zh-CN" dirty="0"/>
          </a:p>
          <a:p>
            <a:pPr marL="1371600" lvl="2" indent="-457200">
              <a:lnSpc>
                <a:spcPct val="150000"/>
              </a:lnSpc>
              <a:buFont typeface="Arial" panose="020B0604020202090204" pitchFamily="34" charset="0"/>
              <a:buChar char="•"/>
            </a:pPr>
            <a:r>
              <a:rPr lang="en-US" altLang="zh-CN" dirty="0"/>
              <a:t>17.4 </a:t>
            </a:r>
            <a:r>
              <a:rPr lang="zh-CN" altLang="en-US" dirty="0"/>
              <a:t>针对不常见控制结构的观点</a:t>
            </a:r>
          </a:p>
          <a:p>
            <a:pPr marL="914400" lvl="1" indent="-457200">
              <a:lnSpc>
                <a:spcPct val="150000"/>
              </a:lnSpc>
              <a:buFont typeface="Arial" panose="020B0604020202090204" pitchFamily="34" charset="0"/>
              <a:buChar char="•"/>
            </a:pPr>
            <a:r>
              <a:rPr lang="zh-CN" altLang="en-US" dirty="0"/>
              <a:t>软件的首要技术使命：管理复杂度</a:t>
            </a:r>
          </a:p>
          <a:p>
            <a:pPr marL="914400" lvl="1" indent="-457200">
              <a:lnSpc>
                <a:spcPct val="150000"/>
              </a:lnSpc>
              <a:buFont typeface="Arial" panose="020B0604020202090204" pitchFamily="34" charset="0"/>
              <a:buChar char="•"/>
            </a:pPr>
            <a:endParaRPr lang="zh-CN" altLang="en-US" dirty="0"/>
          </a:p>
          <a:p>
            <a:pPr marL="914400" lvl="1" indent="-457200">
              <a:lnSpc>
                <a:spcPct val="150000"/>
              </a:lnSpc>
              <a:buFont typeface="Arial" panose="020B0604020202090204" pitchFamily="34" charset="0"/>
              <a:buChar char="•"/>
            </a:pPr>
            <a:r>
              <a:rPr lang="zh-CN" altLang="en-US" dirty="0"/>
              <a:t>注：</a:t>
            </a:r>
            <a:r>
              <a:rPr lang="en-US" altLang="zh-CN" dirty="0"/>
              <a:t>17</a:t>
            </a:r>
            <a:r>
              <a:rPr lang="zh-CN" altLang="en-US" dirty="0"/>
              <a:t>章内容稍单薄，故稍扩充一些相关内容</a:t>
            </a:r>
          </a:p>
        </p:txBody>
      </p:sp>
    </p:spTree>
    <p:extLst>
      <p:ext uri="{BB962C8B-B14F-4D97-AF65-F5344CB8AC3E}">
        <p14:creationId xmlns:p14="http://schemas.microsoft.com/office/powerpoint/2010/main" val="3013705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kumimoji="1" lang="zh-CN" altLang="en-US" sz="3200" b="1" dirty="0"/>
              <a:t>核对表</a:t>
            </a:r>
            <a:endParaRPr lang="en-US" sz="3200" b="1" dirty="0"/>
          </a:p>
        </p:txBody>
      </p:sp>
      <p:sp>
        <p:nvSpPr>
          <p:cNvPr id="7" name="内容占位符 2">
            <a:extLst>
              <a:ext uri="{FF2B5EF4-FFF2-40B4-BE49-F238E27FC236}">
                <a16:creationId xmlns:a16="http://schemas.microsoft.com/office/drawing/2014/main" id="{EE7C8EB5-15CC-1F4C-93D0-BC9859825FD7}"/>
              </a:ext>
            </a:extLst>
          </p:cNvPr>
          <p:cNvSpPr txBox="1">
            <a:spLocks/>
          </p:cNvSpPr>
          <p:nvPr/>
        </p:nvSpPr>
        <p:spPr>
          <a:xfrm>
            <a:off x="838200" y="1438681"/>
            <a:ext cx="10515600" cy="50323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a:lstStyle>
          <a:p>
            <a:r>
              <a:rPr kumimoji="1" lang="en-US" altLang="zh-CN" sz="1800" dirty="0"/>
              <a:t>return</a:t>
            </a:r>
          </a:p>
          <a:p>
            <a:pPr lvl="1"/>
            <a:r>
              <a:rPr kumimoji="1" lang="zh-CN" altLang="en-US" sz="1600" dirty="0"/>
              <a:t>每一个子程序都仅在有必要的时候才使用 </a:t>
            </a:r>
            <a:r>
              <a:rPr kumimoji="1" lang="en-US" altLang="zh-CN" sz="1600" dirty="0"/>
              <a:t>return</a:t>
            </a:r>
            <a:r>
              <a:rPr kumimoji="1" lang="zh-CN" altLang="en-US" sz="1600" dirty="0"/>
              <a:t> 吗？</a:t>
            </a:r>
            <a:endParaRPr kumimoji="1" lang="en-US" altLang="zh-CN" sz="1600" dirty="0"/>
          </a:p>
          <a:p>
            <a:pPr lvl="1"/>
            <a:r>
              <a:rPr kumimoji="1" lang="zh-CN" altLang="en-US" sz="1600" dirty="0"/>
              <a:t>使用 </a:t>
            </a:r>
            <a:r>
              <a:rPr kumimoji="1" lang="en-US" altLang="zh-CN" sz="1600" dirty="0"/>
              <a:t>return</a:t>
            </a:r>
            <a:r>
              <a:rPr kumimoji="1" lang="zh-CN" altLang="en-US" sz="1600" dirty="0"/>
              <a:t> 有助于增强可读性吗？</a:t>
            </a:r>
            <a:endParaRPr kumimoji="1" lang="en-US" altLang="zh-CN" sz="1600" dirty="0"/>
          </a:p>
          <a:p>
            <a:r>
              <a:rPr kumimoji="1" lang="zh-CN" altLang="en-US" sz="1800" dirty="0"/>
              <a:t>递归</a:t>
            </a:r>
            <a:endParaRPr kumimoji="1" lang="en-US" altLang="zh-CN" sz="1800" dirty="0"/>
          </a:p>
          <a:p>
            <a:pPr lvl="1"/>
            <a:r>
              <a:rPr kumimoji="1" lang="zh-CN" altLang="en-US" sz="1600" dirty="0"/>
              <a:t>递归子程序中包含了停止递归的代码吗？</a:t>
            </a:r>
            <a:endParaRPr kumimoji="1" lang="en-US" altLang="zh-CN" sz="1600" dirty="0"/>
          </a:p>
          <a:p>
            <a:pPr lvl="1"/>
            <a:r>
              <a:rPr kumimoji="1" lang="zh-CN" altLang="en-US" sz="1600" dirty="0"/>
              <a:t>子程序用安全计数器来确保该子程序能停下来吗？</a:t>
            </a:r>
            <a:endParaRPr kumimoji="1" lang="en-US" altLang="zh-CN" sz="1600" dirty="0"/>
          </a:p>
          <a:p>
            <a:pPr lvl="1"/>
            <a:r>
              <a:rPr kumimoji="1" lang="zh-CN" altLang="en-US" sz="1600" dirty="0"/>
              <a:t>递归只位于一个子程序里面吗？</a:t>
            </a:r>
            <a:endParaRPr kumimoji="1" lang="en-US" altLang="zh-CN" sz="1600" dirty="0"/>
          </a:p>
          <a:p>
            <a:pPr lvl="1"/>
            <a:r>
              <a:rPr kumimoji="1" lang="zh-CN" altLang="en-US" sz="1600" dirty="0"/>
              <a:t>子程序的递归深度处于程序栈容量可以满足的限度内吗？</a:t>
            </a:r>
            <a:endParaRPr kumimoji="1" lang="en-US" altLang="zh-CN" sz="1600" dirty="0"/>
          </a:p>
          <a:p>
            <a:pPr lvl="1"/>
            <a:r>
              <a:rPr kumimoji="1" lang="zh-CN" altLang="en-US" sz="1600" dirty="0"/>
              <a:t>递归是实现子程序的最佳方法吗？它要好于简单的迭代吗？</a:t>
            </a:r>
            <a:endParaRPr kumimoji="1" lang="en-US" altLang="zh-CN" sz="1600" dirty="0"/>
          </a:p>
          <a:p>
            <a:r>
              <a:rPr kumimoji="1" lang="en-US" altLang="zh-CN" sz="1800" dirty="0" err="1"/>
              <a:t>goto</a:t>
            </a:r>
            <a:endParaRPr kumimoji="1" lang="en-US" altLang="zh-CN" sz="1800" dirty="0"/>
          </a:p>
          <a:p>
            <a:pPr lvl="1"/>
            <a:r>
              <a:rPr kumimoji="1" lang="zh-CN" altLang="en-US" sz="1600" dirty="0"/>
              <a:t>是否只有在万不得已的时候才使用 </a:t>
            </a:r>
            <a:r>
              <a:rPr kumimoji="1" lang="en-US" altLang="zh-CN" sz="1600" dirty="0" err="1"/>
              <a:t>goto</a:t>
            </a:r>
            <a:r>
              <a:rPr kumimoji="1" lang="zh-CN" altLang="en-US" sz="1600" dirty="0"/>
              <a:t>？如果用了 </a:t>
            </a:r>
            <a:r>
              <a:rPr kumimoji="1" lang="en-US" altLang="zh-CN" sz="1600" dirty="0" err="1"/>
              <a:t>goto</a:t>
            </a:r>
            <a:r>
              <a:rPr kumimoji="1" lang="zh-CN" altLang="en-US" sz="1600" dirty="0"/>
              <a:t>，是否仅仅是出于增强可读性和可维护性呢？</a:t>
            </a:r>
            <a:endParaRPr kumimoji="1" lang="en-US" altLang="zh-CN" sz="1600" dirty="0"/>
          </a:p>
          <a:p>
            <a:pPr lvl="1"/>
            <a:r>
              <a:rPr kumimoji="1" lang="zh-CN" altLang="en-US" sz="1600" dirty="0"/>
              <a:t>如果是出于效率因素而使用的 </a:t>
            </a:r>
            <a:r>
              <a:rPr kumimoji="1" lang="en-US" altLang="zh-CN" sz="1600" dirty="0" err="1"/>
              <a:t>goto</a:t>
            </a:r>
            <a:r>
              <a:rPr kumimoji="1" lang="zh-CN" altLang="en-US" sz="1600" dirty="0"/>
              <a:t>，那么对这种效率上的提升做出衡量并且加以说明了吗？</a:t>
            </a:r>
            <a:endParaRPr kumimoji="1" lang="en-US" altLang="zh-CN" sz="1600" dirty="0"/>
          </a:p>
          <a:p>
            <a:pPr lvl="1"/>
            <a:r>
              <a:rPr kumimoji="1" lang="zh-CN" altLang="en-US" sz="1600" dirty="0"/>
              <a:t>一个子程序里最多只用了一个</a:t>
            </a:r>
            <a:r>
              <a:rPr kumimoji="1" lang="en-US" altLang="zh-CN" sz="1600" dirty="0"/>
              <a:t> </a:t>
            </a:r>
            <a:r>
              <a:rPr kumimoji="1" lang="en-US" altLang="zh-CN" sz="1600" dirty="0" err="1"/>
              <a:t>goto</a:t>
            </a:r>
            <a:r>
              <a:rPr kumimoji="1" lang="en-US" altLang="zh-CN" sz="1600" dirty="0"/>
              <a:t> </a:t>
            </a:r>
            <a:r>
              <a:rPr kumimoji="1" lang="zh-CN" altLang="en-US" sz="1600" dirty="0"/>
              <a:t>标号吗？</a:t>
            </a:r>
            <a:endParaRPr kumimoji="1" lang="en-US" altLang="zh-CN" sz="1600" dirty="0"/>
          </a:p>
          <a:p>
            <a:pPr lvl="1"/>
            <a:r>
              <a:rPr kumimoji="1" lang="zh-CN" altLang="en-US" sz="1600" dirty="0"/>
              <a:t>所有的</a:t>
            </a:r>
            <a:r>
              <a:rPr kumimoji="1" lang="en-US" altLang="zh-CN" sz="1600" dirty="0"/>
              <a:t> </a:t>
            </a:r>
            <a:r>
              <a:rPr kumimoji="1" lang="en-US" altLang="zh-CN" sz="1600" dirty="0" err="1"/>
              <a:t>goto</a:t>
            </a:r>
            <a:r>
              <a:rPr kumimoji="1" lang="en-US" altLang="zh-CN" sz="1600" dirty="0"/>
              <a:t> </a:t>
            </a:r>
            <a:r>
              <a:rPr kumimoji="1" lang="zh-CN" altLang="en-US" sz="1600" dirty="0"/>
              <a:t>都向前跳转，而不是向后跳转吗？</a:t>
            </a:r>
            <a:endParaRPr kumimoji="1" lang="en-US" altLang="zh-CN" sz="1600" dirty="0"/>
          </a:p>
          <a:p>
            <a:pPr lvl="1"/>
            <a:r>
              <a:rPr kumimoji="1" lang="zh-CN" altLang="en-US" sz="1600" dirty="0"/>
              <a:t>所有的</a:t>
            </a:r>
            <a:r>
              <a:rPr kumimoji="1" lang="en-US" altLang="zh-CN" sz="1600" dirty="0"/>
              <a:t> </a:t>
            </a:r>
            <a:r>
              <a:rPr kumimoji="1" lang="en-US" altLang="zh-CN" sz="1600" dirty="0" err="1"/>
              <a:t>goto</a:t>
            </a:r>
            <a:r>
              <a:rPr kumimoji="1" lang="en-US" altLang="zh-CN" sz="1600" dirty="0"/>
              <a:t> </a:t>
            </a:r>
            <a:r>
              <a:rPr kumimoji="1" lang="zh-CN" altLang="en-US" sz="1600" dirty="0"/>
              <a:t>标号都用到了吗？</a:t>
            </a:r>
            <a:endParaRPr kumimoji="1" lang="en-US" altLang="zh-CN" sz="1600" dirty="0"/>
          </a:p>
        </p:txBody>
      </p:sp>
    </p:spTree>
    <p:extLst>
      <p:ext uri="{BB962C8B-B14F-4D97-AF65-F5344CB8AC3E}">
        <p14:creationId xmlns:p14="http://schemas.microsoft.com/office/powerpoint/2010/main" val="34438950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要点</a:t>
            </a:r>
            <a:r>
              <a:rPr lang="zh-CN" altLang="en-US" sz="1800" b="1" dirty="0"/>
              <a:t>（</a:t>
            </a:r>
            <a:r>
              <a:rPr lang="en-US" altLang="zh-CN" sz="1800" b="1" dirty="0"/>
              <a:t>Key Points</a:t>
            </a:r>
            <a:r>
              <a:rPr lang="zh-CN" altLang="en-US" sz="1800" b="1" dirty="0"/>
              <a:t>）</a:t>
            </a:r>
            <a:endParaRPr lang="en-US" sz="18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2127570"/>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多个 </a:t>
            </a:r>
            <a:r>
              <a:rPr lang="en-US" altLang="zh-CN" dirty="0"/>
              <a:t>return</a:t>
            </a:r>
            <a:r>
              <a:rPr lang="zh-CN" altLang="en-US" dirty="0"/>
              <a:t> 可以增强子程序的可读性和可维护性，同时可以避免产生很深的嵌套逻辑。但是使用它的时候要多加小心。</a:t>
            </a:r>
            <a:endParaRPr lang="en-US" altLang="zh-CN" dirty="0"/>
          </a:p>
          <a:p>
            <a:pPr marL="914400" lvl="1" indent="-457200">
              <a:lnSpc>
                <a:spcPct val="150000"/>
              </a:lnSpc>
              <a:buFont typeface="Arial" panose="020B0604020202090204" pitchFamily="34" charset="0"/>
              <a:buChar char="•"/>
            </a:pPr>
            <a:r>
              <a:rPr lang="zh-CN" altLang="en-US" dirty="0"/>
              <a:t>递归能够很优雅地解决一小部分问题。以它的使用也要倍加小心。</a:t>
            </a:r>
            <a:endParaRPr lang="en-US" altLang="zh-CN" dirty="0"/>
          </a:p>
          <a:p>
            <a:pPr marL="914400" lvl="1" indent="-457200">
              <a:lnSpc>
                <a:spcPct val="150000"/>
              </a:lnSpc>
              <a:buFont typeface="Arial" panose="020B0604020202090204" pitchFamily="34" charset="0"/>
              <a:buChar char="•"/>
            </a:pPr>
            <a:r>
              <a:rPr lang="zh-CN" altLang="en-US" dirty="0"/>
              <a:t>在少数情况下，</a:t>
            </a:r>
            <a:r>
              <a:rPr lang="en-US" altLang="zh-CN" dirty="0" err="1"/>
              <a:t>goto</a:t>
            </a:r>
            <a:r>
              <a:rPr lang="zh-CN" altLang="en-US" dirty="0"/>
              <a:t> 是编写可读性和可维护性代码的最佳方法。但这种情况非常罕见。除非万不得已，不要使用</a:t>
            </a:r>
            <a:r>
              <a:rPr lang="en-US" altLang="zh-CN" dirty="0"/>
              <a:t> </a:t>
            </a:r>
            <a:r>
              <a:rPr lang="en-US" altLang="zh-CN" dirty="0" err="1"/>
              <a:t>goto</a:t>
            </a:r>
            <a:r>
              <a:rPr lang="zh-CN" altLang="en-US" dirty="0"/>
              <a:t>。</a:t>
            </a:r>
            <a:endParaRPr lang="en-US" altLang="zh-CN" dirty="0"/>
          </a:p>
        </p:txBody>
      </p:sp>
    </p:spTree>
    <p:extLst>
      <p:ext uri="{BB962C8B-B14F-4D97-AF65-F5344CB8AC3E}">
        <p14:creationId xmlns:p14="http://schemas.microsoft.com/office/powerpoint/2010/main" val="13694093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76CE0A72-E0E3-7A47-9348-4DE5301C6062}"/>
              </a:ext>
            </a:extLst>
          </p:cNvPr>
          <p:cNvPicPr>
            <a:picLocks noChangeAspect="1"/>
          </p:cNvPicPr>
          <p:nvPr/>
        </p:nvPicPr>
        <p:blipFill>
          <a:blip r:embed="rId3"/>
          <a:stretch>
            <a:fillRect/>
          </a:stretch>
        </p:blipFill>
        <p:spPr>
          <a:xfrm>
            <a:off x="5936205" y="1055055"/>
            <a:ext cx="6255795" cy="5802945"/>
          </a:xfrm>
          <a:prstGeom prst="rect">
            <a:avLst/>
          </a:prstGeom>
        </p:spPr>
      </p:pic>
      <p:pic>
        <p:nvPicPr>
          <p:cNvPr id="4" name="Content Placeholder 10"/>
          <p:cNvPicPr>
            <a:picLocks noGrp="1" noChangeAspect="1"/>
          </p:cNvPicPr>
          <p:nvPr>
            <p:ph idx="1"/>
          </p:nvPr>
        </p:nvPicPr>
        <p:blipFill>
          <a:blip r:embed="rId4"/>
          <a:stretch>
            <a:fillRect/>
          </a:stretch>
        </p:blipFill>
        <p:spPr>
          <a:xfrm flipV="1">
            <a:off x="337316" y="559548"/>
            <a:ext cx="11487807" cy="60562"/>
          </a:xfrm>
        </p:spPr>
      </p:pic>
      <p:pic>
        <p:nvPicPr>
          <p:cNvPr id="5" name="Picture 11"/>
          <p:cNvPicPr>
            <a:picLocks noChangeAspect="1"/>
          </p:cNvPicPr>
          <p:nvPr/>
        </p:nvPicPr>
        <p:blipFill>
          <a:blip r:embed="rId5"/>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软件的首要技术使命：管理复杂度</a:t>
            </a:r>
            <a:endParaRPr lang="en-US" sz="18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1463197" cy="2321661"/>
          </a:xfrm>
          <a:prstGeom prst="rect">
            <a:avLst/>
          </a:prstGeom>
        </p:spPr>
        <p:txBody>
          <a:bodyPr wrap="square">
            <a:spAutoFit/>
          </a:bodyPr>
          <a:lstStyle/>
          <a:p>
            <a:pPr marL="457200" indent="-457200">
              <a:lnSpc>
                <a:spcPct val="150000"/>
              </a:lnSpc>
              <a:buFont typeface="Arial" panose="020B0604020202090204" pitchFamily="34" charset="0"/>
              <a:buChar char="•"/>
            </a:pPr>
            <a:r>
              <a:rPr lang="zh-CN" altLang="en-US" sz="1400" dirty="0"/>
              <a:t>在我看来，</a:t>
            </a:r>
            <a:r>
              <a:rPr lang="zh-CN" altLang="en-US" sz="1400" b="1" dirty="0"/>
              <a:t>软件的首要技术使命便是管理复杂度</a:t>
            </a:r>
            <a:r>
              <a:rPr lang="zh-CN" altLang="en-US" sz="1400" dirty="0"/>
              <a:t>，</a:t>
            </a:r>
            <a:br>
              <a:rPr lang="en-US" altLang="zh-CN" sz="1400" dirty="0"/>
            </a:br>
            <a:r>
              <a:rPr lang="zh-CN" altLang="en-US" sz="1400" dirty="0"/>
              <a:t>它实在太重要了。</a:t>
            </a:r>
            <a:endParaRPr lang="en-US" altLang="zh-CN" sz="1400" dirty="0"/>
          </a:p>
          <a:p>
            <a:pPr marL="457200" indent="-457200">
              <a:lnSpc>
                <a:spcPct val="150000"/>
              </a:lnSpc>
              <a:buFont typeface="Arial" panose="020B0604020202090204" pitchFamily="34" charset="0"/>
              <a:buChar char="•"/>
            </a:pPr>
            <a:endParaRPr lang="en-US" altLang="zh-CN" sz="1400" dirty="0"/>
          </a:p>
          <a:p>
            <a:pPr marL="457200" indent="-457200">
              <a:lnSpc>
                <a:spcPct val="150000"/>
              </a:lnSpc>
              <a:buFont typeface="Arial" panose="020B0604020202090204" pitchFamily="34" charset="0"/>
              <a:buChar char="•"/>
            </a:pPr>
            <a:r>
              <a:rPr lang="en-US" altLang="zh-CN" sz="1400" dirty="0"/>
              <a:t>"</a:t>
            </a:r>
            <a:r>
              <a:rPr lang="zh-CN" altLang="en-US" sz="1400" dirty="0"/>
              <a:t>有能力的程序员会充分地认识到自己的大脑容易是多么地有限；</a:t>
            </a:r>
            <a:br>
              <a:rPr lang="en-US" altLang="zh-CN" sz="1400" dirty="0"/>
            </a:br>
            <a:r>
              <a:rPr lang="zh-CN" altLang="en-US" sz="1400" dirty="0"/>
              <a:t>所以，他会非常谦卑地处理编程任务</a:t>
            </a:r>
            <a:r>
              <a:rPr lang="en-US" altLang="zh-CN" sz="1400" dirty="0"/>
              <a:t>”(Dijkstra</a:t>
            </a:r>
            <a:r>
              <a:rPr lang="zh-CN" altLang="en-US" sz="1400" dirty="0"/>
              <a:t> </a:t>
            </a:r>
            <a:r>
              <a:rPr lang="en-US" altLang="zh-CN" sz="1400" dirty="0"/>
              <a:t>1972)</a:t>
            </a:r>
          </a:p>
          <a:p>
            <a:pPr marL="914400" lvl="1" indent="-457200">
              <a:lnSpc>
                <a:spcPct val="150000"/>
              </a:lnSpc>
              <a:buFont typeface="Arial" panose="020B0604020202090204" pitchFamily="34" charset="0"/>
              <a:buChar char="•"/>
            </a:pPr>
            <a:r>
              <a:rPr lang="zh-CN" altLang="en-US" sz="1400" dirty="0"/>
              <a:t>你永远也不可能有能力应对如此巨大的复杂度，</a:t>
            </a:r>
            <a:br>
              <a:rPr lang="en-US" altLang="zh-CN" sz="1400" dirty="0"/>
            </a:br>
            <a:r>
              <a:rPr lang="zh-CN" altLang="en-US" sz="1400" dirty="0"/>
              <a:t>因此只有尽可能地采取措施来降低复杂度。</a:t>
            </a:r>
            <a:endParaRPr lang="en-US" altLang="zh-CN" sz="1400" dirty="0"/>
          </a:p>
        </p:txBody>
      </p:sp>
    </p:spTree>
    <p:extLst>
      <p:ext uri="{BB962C8B-B14F-4D97-AF65-F5344CB8AC3E}">
        <p14:creationId xmlns:p14="http://schemas.microsoft.com/office/powerpoint/2010/main" val="29610284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extBox 1"/>
          <p:cNvSpPr txBox="1"/>
          <p:nvPr/>
        </p:nvSpPr>
        <p:spPr>
          <a:xfrm>
            <a:off x="1313793" y="1996966"/>
            <a:ext cx="184731" cy="400110"/>
          </a:xfrm>
          <a:prstGeom prst="rect">
            <a:avLst/>
          </a:prstGeom>
          <a:noFill/>
        </p:spPr>
        <p:txBody>
          <a:bodyPr wrap="square" rtlCol="0">
            <a:spAutoFit/>
          </a:bodyPr>
          <a:lstStyle/>
          <a:p>
            <a:endParaRPr lang="en-US" sz="2000" dirty="0"/>
          </a:p>
        </p:txBody>
      </p:sp>
      <p:sp>
        <p:nvSpPr>
          <p:cNvPr id="7" name="文本框 6"/>
          <p:cNvSpPr txBox="1"/>
          <p:nvPr/>
        </p:nvSpPr>
        <p:spPr>
          <a:xfrm>
            <a:off x="558226" y="1856249"/>
            <a:ext cx="11066826" cy="2554545"/>
          </a:xfrm>
          <a:prstGeom prst="rect">
            <a:avLst/>
          </a:prstGeom>
          <a:noFill/>
        </p:spPr>
        <p:txBody>
          <a:bodyPr wrap="square" rtlCol="0">
            <a:spAutoFit/>
          </a:bodyPr>
          <a:lstStyle/>
          <a:p>
            <a:pPr algn="ctr"/>
            <a:endParaRPr kumimoji="1" lang="en-US" altLang="zh-CN" sz="4000" dirty="0"/>
          </a:p>
          <a:p>
            <a:pPr algn="ctr"/>
            <a:endParaRPr kumimoji="1" lang="en-US" altLang="zh-CN" sz="4000" dirty="0"/>
          </a:p>
          <a:p>
            <a:pPr algn="ctr"/>
            <a:r>
              <a:rPr kumimoji="1" lang="en-US" altLang="zh-CN" sz="4000" dirty="0"/>
              <a:t>Q</a:t>
            </a:r>
            <a:r>
              <a:rPr kumimoji="1" lang="zh-CN" altLang="en-US" sz="4000" dirty="0"/>
              <a:t> </a:t>
            </a:r>
            <a:r>
              <a:rPr kumimoji="1" lang="en-US" altLang="zh-CN" sz="4000" dirty="0"/>
              <a:t>&amp;</a:t>
            </a:r>
            <a:r>
              <a:rPr kumimoji="1" lang="zh-CN" altLang="en-US" sz="4000" dirty="0"/>
              <a:t> </a:t>
            </a:r>
            <a:r>
              <a:rPr kumimoji="1" lang="en-US" altLang="zh-CN" sz="4000" dirty="0"/>
              <a:t>A</a:t>
            </a:r>
          </a:p>
          <a:p>
            <a:pPr algn="ctr"/>
            <a:endParaRPr kumimoji="1" lang="en-US" altLang="zh-CN" sz="40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2"/>
          <a:stretch>
            <a:fillRect/>
          </a:stretch>
        </p:blipFill>
        <p:spPr>
          <a:xfrm flipV="1">
            <a:off x="337316" y="559548"/>
            <a:ext cx="11487807" cy="60562"/>
          </a:xfrm>
        </p:spPr>
      </p:pic>
      <p:pic>
        <p:nvPicPr>
          <p:cNvPr id="5" name="Picture 11"/>
          <p:cNvPicPr>
            <a:picLocks noChangeAspect="1"/>
          </p:cNvPicPr>
          <p:nvPr/>
        </p:nvPicPr>
        <p:blipFill>
          <a:blip r:embed="rId3"/>
          <a:stretch>
            <a:fillRect/>
          </a:stretch>
        </p:blipFill>
        <p:spPr>
          <a:xfrm>
            <a:off x="10866054" y="118399"/>
            <a:ext cx="959069" cy="301246"/>
          </a:xfrm>
          <a:prstGeom prst="rect">
            <a:avLst/>
          </a:prstGeom>
        </p:spPr>
      </p:pic>
      <p:sp>
        <p:nvSpPr>
          <p:cNvPr id="7" name="文本框 6"/>
          <p:cNvSpPr txBox="1"/>
          <p:nvPr/>
        </p:nvSpPr>
        <p:spPr>
          <a:xfrm>
            <a:off x="562587" y="3066046"/>
            <a:ext cx="11066826" cy="707886"/>
          </a:xfrm>
          <a:prstGeom prst="rect">
            <a:avLst/>
          </a:prstGeom>
          <a:noFill/>
        </p:spPr>
        <p:txBody>
          <a:bodyPr wrap="square" rtlCol="0">
            <a:spAutoFit/>
          </a:bodyPr>
          <a:lstStyle/>
          <a:p>
            <a:pPr algn="ctr"/>
            <a:r>
              <a:rPr kumimoji="1" lang="en-US" altLang="zh-CN" sz="4000" dirty="0"/>
              <a:t>Thanks</a:t>
            </a:r>
            <a:endParaRPr kumimoji="1" lang="zh-CN" altLang="en-US" sz="40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Hans" altLang="en-US" sz="3200" b="1" dirty="0"/>
              <a:t>相关链接</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5451557"/>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hlinkClick r:id="rId5"/>
              </a:rPr>
              <a:t>结构化程序理论</a:t>
            </a:r>
            <a:endParaRPr lang="en-US" altLang="zh-CN" dirty="0"/>
          </a:p>
          <a:p>
            <a:pPr marL="1371600" lvl="2" indent="-457200">
              <a:lnSpc>
                <a:spcPct val="150000"/>
              </a:lnSpc>
              <a:buFont typeface="Arial" panose="020B0604020202090204" pitchFamily="34" charset="0"/>
              <a:buChar char="•"/>
            </a:pPr>
            <a:r>
              <a:rPr lang="en-US" altLang="zh-CN" dirty="0">
                <a:hlinkClick r:id="rId6"/>
              </a:rPr>
              <a:t>Structured_program_theorem</a:t>
            </a:r>
            <a:endParaRPr lang="en-US" altLang="zh-CN" dirty="0"/>
          </a:p>
          <a:p>
            <a:pPr marL="914400" lvl="1" indent="-457200">
              <a:lnSpc>
                <a:spcPct val="150000"/>
              </a:lnSpc>
              <a:buFont typeface="Arial" panose="020B0604020202090204" pitchFamily="34" charset="0"/>
              <a:buChar char="•"/>
            </a:pPr>
            <a:r>
              <a:rPr lang="zh-CN" altLang="en-US" dirty="0">
                <a:hlinkClick r:id="rId7"/>
              </a:rPr>
              <a:t>结构化编程</a:t>
            </a:r>
            <a:endParaRPr lang="en-US" altLang="zh-CN" dirty="0"/>
          </a:p>
          <a:p>
            <a:pPr marL="1371600" lvl="2" indent="-457200">
              <a:lnSpc>
                <a:spcPct val="150000"/>
              </a:lnSpc>
              <a:buFont typeface="Arial" panose="020B0604020202090204" pitchFamily="34" charset="0"/>
              <a:buChar char="•"/>
            </a:pPr>
            <a:r>
              <a:rPr lang="en-US" altLang="zh-CN" dirty="0">
                <a:hlinkClick r:id="rId8"/>
              </a:rPr>
              <a:t>Structured programming</a:t>
            </a:r>
            <a:endParaRPr lang="en-US" altLang="zh-CN" dirty="0"/>
          </a:p>
          <a:p>
            <a:pPr marL="914400" lvl="1" indent="-457200">
              <a:lnSpc>
                <a:spcPct val="150000"/>
              </a:lnSpc>
              <a:buFont typeface="Arial" panose="020B0604020202090204" pitchFamily="34" charset="0"/>
              <a:buChar char="•"/>
            </a:pPr>
            <a:r>
              <a:rPr lang="en-US" altLang="zh-CN" dirty="0">
                <a:hlinkClick r:id="rId9"/>
              </a:rPr>
              <a:t>NATO 1969(Structured programming - Dijkstra)</a:t>
            </a:r>
            <a:endParaRPr lang="en-US" altLang="zh-CN" dirty="0"/>
          </a:p>
          <a:p>
            <a:pPr marL="1371600" lvl="2" indent="-457200">
              <a:lnSpc>
                <a:spcPct val="150000"/>
              </a:lnSpc>
              <a:buFont typeface="Arial" panose="020B0604020202090204" pitchFamily="34" charset="0"/>
              <a:buChar char="•"/>
            </a:pPr>
            <a:r>
              <a:rPr lang="en-US" altLang="zh-CN" dirty="0">
                <a:hlinkClick r:id="rId10"/>
              </a:rPr>
              <a:t>STRUCTURED PROGRAMMING – book by Dijkstra</a:t>
            </a:r>
            <a:endParaRPr lang="en-US" altLang="zh-CN" dirty="0"/>
          </a:p>
          <a:p>
            <a:pPr marL="914400" lvl="1" indent="-457200">
              <a:lnSpc>
                <a:spcPct val="150000"/>
              </a:lnSpc>
              <a:buFont typeface="Arial" panose="020B0604020202090204" pitchFamily="34" charset="0"/>
              <a:buChar char="•"/>
            </a:pPr>
            <a:r>
              <a:rPr lang="en-US" altLang="zh-CN" dirty="0">
                <a:hlinkClick r:id="rId11"/>
              </a:rPr>
              <a:t>Computer Science Fundamentals — Sequencing, Selection &amp; Iteration</a:t>
            </a:r>
            <a:endParaRPr lang="en-US" altLang="zh-CN" dirty="0"/>
          </a:p>
          <a:p>
            <a:pPr marL="914400" lvl="1" indent="-457200">
              <a:lnSpc>
                <a:spcPct val="150000"/>
              </a:lnSpc>
              <a:buFont typeface="Arial" panose="020B0604020202090204" pitchFamily="34" charset="0"/>
              <a:buChar char="•"/>
            </a:pPr>
            <a:r>
              <a:rPr lang="en-US" altLang="zh-CN" dirty="0">
                <a:hlinkClick r:id="rId12"/>
              </a:rPr>
              <a:t>x86</a:t>
            </a:r>
            <a:r>
              <a:rPr lang="zh-CN" altLang="en-US" dirty="0">
                <a:hlinkClick r:id="rId12"/>
              </a:rPr>
              <a:t>汇编指令集大全</a:t>
            </a:r>
            <a:endParaRPr lang="en-US" altLang="zh-CN" dirty="0"/>
          </a:p>
          <a:p>
            <a:pPr marL="1371600" lvl="2" indent="-457200">
              <a:lnSpc>
                <a:spcPct val="150000"/>
              </a:lnSpc>
              <a:buFont typeface="Arial" panose="020B0604020202090204" pitchFamily="34" charset="0"/>
              <a:buChar char="•"/>
            </a:pPr>
            <a:r>
              <a:rPr lang="en-US" altLang="zh-CN" dirty="0">
                <a:hlinkClick r:id="rId13"/>
              </a:rPr>
              <a:t>x86 Assembly Guide</a:t>
            </a:r>
            <a:endParaRPr lang="en-US" altLang="zh-CN" dirty="0"/>
          </a:p>
          <a:p>
            <a:pPr marL="914400" lvl="1" indent="-457200">
              <a:lnSpc>
                <a:spcPct val="150000"/>
              </a:lnSpc>
              <a:buFont typeface="Arial" panose="020B0604020202090204" pitchFamily="34" charset="0"/>
              <a:buChar char="•"/>
            </a:pPr>
            <a:r>
              <a:rPr lang="zh-CN" altLang="en-US" dirty="0">
                <a:hlinkClick r:id="rId14"/>
              </a:rPr>
              <a:t>代码大全</a:t>
            </a:r>
            <a:r>
              <a:rPr lang="en-US" altLang="zh-CN" dirty="0">
                <a:hlinkClick r:id="rId14"/>
              </a:rPr>
              <a:t>2</a:t>
            </a:r>
            <a:r>
              <a:rPr lang="zh-CN" altLang="en-US" dirty="0">
                <a:hlinkClick r:id="rId14"/>
              </a:rPr>
              <a:t>英文电子版</a:t>
            </a:r>
            <a:endParaRPr lang="en-US" altLang="zh-CN" dirty="0"/>
          </a:p>
          <a:p>
            <a:pPr marL="914400" lvl="1" indent="-457200">
              <a:lnSpc>
                <a:spcPct val="150000"/>
              </a:lnSpc>
              <a:buFont typeface="Arial" panose="020B0604020202090204" pitchFamily="34" charset="0"/>
              <a:buChar char="•"/>
            </a:pPr>
            <a:r>
              <a:rPr lang="en-US" altLang="zh-CN" dirty="0">
                <a:hlinkClick r:id="rId15"/>
              </a:rPr>
              <a:t>Should a function have only one return statement?</a:t>
            </a:r>
            <a:endParaRPr lang="en-US" altLang="zh-CN" b="1" dirty="0"/>
          </a:p>
          <a:p>
            <a:pPr marL="914400" lvl="1" indent="-457200">
              <a:lnSpc>
                <a:spcPct val="150000"/>
              </a:lnSpc>
              <a:buFont typeface="Arial" panose="020B0604020202090204" pitchFamily="34" charset="0"/>
              <a:buChar char="•"/>
            </a:pPr>
            <a:r>
              <a:rPr lang="en-US" altLang="zh-CN" dirty="0">
                <a:hlinkClick r:id="rId16"/>
              </a:rPr>
              <a:t>Replace Nested Conditional with Guard Clauses</a:t>
            </a:r>
            <a:endParaRPr lang="en-US" altLang="zh-CN" dirty="0"/>
          </a:p>
          <a:p>
            <a:pPr marL="914400" lvl="1" indent="-457200">
              <a:lnSpc>
                <a:spcPct val="150000"/>
              </a:lnSpc>
              <a:buFont typeface="Arial" panose="020B0604020202090204" pitchFamily="34" charset="0"/>
              <a:buChar char="•"/>
            </a:pPr>
            <a:r>
              <a:rPr lang="zh-CN" altLang="en-US" dirty="0">
                <a:hlinkClick r:id="rId17"/>
              </a:rPr>
              <a:t>软件危机的年代</a:t>
            </a:r>
            <a:r>
              <a:rPr lang="zh-CN" altLang="en-US" dirty="0"/>
              <a:t>、</a:t>
            </a:r>
            <a:r>
              <a:rPr lang="en-US" altLang="zh-CN" dirty="0">
                <a:hlinkClick r:id="rId18"/>
              </a:rPr>
              <a:t>C</a:t>
            </a:r>
            <a:r>
              <a:rPr lang="zh-CN" altLang="en-US" dirty="0">
                <a:hlinkClick r:id="rId18"/>
              </a:rPr>
              <a:t>语言的年代</a:t>
            </a:r>
            <a:endParaRPr lang="en-US" altLang="zh-CN" dirty="0"/>
          </a:p>
        </p:txBody>
      </p:sp>
    </p:spTree>
    <p:extLst>
      <p:ext uri="{BB962C8B-B14F-4D97-AF65-F5344CB8AC3E}">
        <p14:creationId xmlns:p14="http://schemas.microsoft.com/office/powerpoint/2010/main" val="244202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19.6 </a:t>
            </a:r>
            <a:r>
              <a:rPr lang="zh-CN" altLang="en-US" sz="3200" b="1" dirty="0"/>
              <a:t>控制结构与复杂度</a:t>
            </a:r>
            <a:r>
              <a:rPr lang="zh-CN" altLang="en-US" sz="1800" b="1" dirty="0"/>
              <a:t>（</a:t>
            </a:r>
            <a:r>
              <a:rPr lang="en-US" altLang="zh-CN" sz="1800" b="1" dirty="0"/>
              <a:t>Control Structures and Complexity</a:t>
            </a:r>
            <a:r>
              <a:rPr lang="zh-CN" altLang="en-US" sz="1800" b="1" dirty="0"/>
              <a:t>）</a:t>
            </a:r>
            <a:endParaRPr lang="en-US" sz="18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2127570"/>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控制结构之所以受到了如此多的关注，就是因为它们对程序整体复杂度的影响非常大。</a:t>
            </a:r>
            <a:br>
              <a:rPr lang="en-US" altLang="zh-CN" dirty="0"/>
            </a:br>
            <a:r>
              <a:rPr lang="zh-CN" altLang="en-US" dirty="0"/>
              <a:t>控制结构用得不好就会增加复杂度；反之则能降低复杂度。</a:t>
            </a:r>
            <a:endParaRPr lang="en-US" altLang="zh-CN" dirty="0"/>
          </a:p>
          <a:p>
            <a:pPr marL="914400" lvl="1" indent="-457200">
              <a:lnSpc>
                <a:spcPct val="150000"/>
              </a:lnSpc>
              <a:buFont typeface="Arial" panose="020B0604020202090204" pitchFamily="34" charset="0"/>
              <a:buChar char="•"/>
            </a:pPr>
            <a:r>
              <a:rPr lang="zh-CN" altLang="en-US" dirty="0"/>
              <a:t>“程度复杂度”的一个衡量标准是，为了理解应用程序，你必须在同一时间记住的智力实体的数量。</a:t>
            </a:r>
            <a:br>
              <a:rPr lang="en-US" altLang="zh-CN" dirty="0"/>
            </a:br>
            <a:r>
              <a:rPr lang="zh-CN" altLang="en-US" dirty="0"/>
              <a:t>这也使编程需要比其他任何活动都要专心，它也是程序员对“不时被打断”特别反感的原因。</a:t>
            </a:r>
            <a:endParaRPr lang="en-US" altLang="zh-CN" dirty="0"/>
          </a:p>
        </p:txBody>
      </p:sp>
    </p:spTree>
    <p:extLst>
      <p:ext uri="{BB962C8B-B14F-4D97-AF65-F5344CB8AC3E}">
        <p14:creationId xmlns:p14="http://schemas.microsoft.com/office/powerpoint/2010/main" val="2417347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5" y="602494"/>
            <a:ext cx="10515600" cy="808225"/>
          </a:xfrm>
        </p:spPr>
        <p:txBody>
          <a:bodyPr>
            <a:normAutofit/>
          </a:bodyPr>
          <a:lstStyle/>
          <a:p>
            <a:r>
              <a:rPr lang="zh-CN" altLang="en-US" sz="3200" b="1" dirty="0"/>
              <a:t>结构化编程</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40768"/>
            <a:ext cx="10490989" cy="2127570"/>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一个结构化的程序将按照一种有序的且有规则的方式执行，不会做不可预知的随便跳转。</a:t>
            </a:r>
            <a:endParaRPr lang="en-US" altLang="zh-CN" dirty="0"/>
          </a:p>
          <a:p>
            <a:pPr marL="1371600" lvl="2" indent="-457200">
              <a:lnSpc>
                <a:spcPct val="150000"/>
              </a:lnSpc>
              <a:buFont typeface="Arial" panose="020B0604020202090204" pitchFamily="34" charset="0"/>
              <a:buChar char="•"/>
            </a:pPr>
            <a:r>
              <a:rPr lang="zh-CN" altLang="en-US" dirty="0"/>
              <a:t>规则性不强容易导致可读性差，可读性差意味着不易理解，最终导致应用程序低质量。</a:t>
            </a:r>
            <a:endParaRPr lang="en-US" altLang="zh-CN" dirty="0"/>
          </a:p>
          <a:p>
            <a:pPr marL="1371600" lvl="2" indent="-457200">
              <a:lnSpc>
                <a:spcPct val="150000"/>
              </a:lnSpc>
              <a:buFont typeface="Arial" panose="020B0604020202090204" pitchFamily="34" charset="0"/>
              <a:buChar char="•"/>
            </a:pPr>
            <a:r>
              <a:rPr kumimoji="1" lang="zh-CN" altLang="en-US" dirty="0"/>
              <a:t>（代码首先被人读，其次才被机器执行。）</a:t>
            </a:r>
            <a:endParaRPr lang="en-US" altLang="zh-CN" dirty="0"/>
          </a:p>
          <a:p>
            <a:pPr marL="914400" lvl="1" indent="-457200">
              <a:lnSpc>
                <a:spcPct val="150000"/>
              </a:lnSpc>
              <a:buFont typeface="Arial" panose="020B0604020202090204" pitchFamily="34" charset="0"/>
              <a:buChar char="•"/>
            </a:pPr>
            <a:r>
              <a:rPr lang="zh-CN" altLang="en-US" dirty="0"/>
              <a:t>编程这一领域似乎更多地是在对我们能用编程语言做些什么加以限制的过程中取得发展的。</a:t>
            </a:r>
            <a:endParaRPr lang="en-US" altLang="zh-CN" dirty="0"/>
          </a:p>
          <a:p>
            <a:pPr marL="914400" lvl="1" indent="-457200">
              <a:lnSpc>
                <a:spcPct val="150000"/>
              </a:lnSpc>
              <a:buFont typeface="Arial" panose="020B0604020202090204" pitchFamily="34" charset="0"/>
              <a:buChar char="•"/>
            </a:pPr>
            <a:r>
              <a:rPr lang="zh-CN" altLang="en-US" dirty="0"/>
              <a:t>使用</a:t>
            </a:r>
            <a:r>
              <a:rPr lang="en-US" altLang="zh-CN" dirty="0"/>
              <a:t>break</a:t>
            </a:r>
            <a:r>
              <a:rPr lang="zh-CN" altLang="en-US" dirty="0"/>
              <a:t>、</a:t>
            </a:r>
            <a:r>
              <a:rPr lang="en-US" altLang="zh-CN" dirty="0"/>
              <a:t>continue</a:t>
            </a:r>
            <a:r>
              <a:rPr lang="zh-CN" altLang="en-US" dirty="0"/>
              <a:t>、</a:t>
            </a:r>
            <a:r>
              <a:rPr lang="en-US" altLang="zh-CN" dirty="0"/>
              <a:t>return</a:t>
            </a:r>
            <a:r>
              <a:rPr lang="zh-CN" altLang="en-US" dirty="0"/>
              <a:t> 、</a:t>
            </a:r>
            <a:r>
              <a:rPr lang="en-US" altLang="zh-CN" dirty="0"/>
              <a:t>throw-catch</a:t>
            </a:r>
            <a:r>
              <a:rPr lang="zh-CN" altLang="en-US" dirty="0"/>
              <a:t>时，要考虑到到这一点。</a:t>
            </a:r>
            <a:endParaRPr lang="en-US" altLang="zh-CN" dirty="0"/>
          </a:p>
        </p:txBody>
      </p:sp>
    </p:spTree>
    <p:extLst>
      <p:ext uri="{BB962C8B-B14F-4D97-AF65-F5344CB8AC3E}">
        <p14:creationId xmlns:p14="http://schemas.microsoft.com/office/powerpoint/2010/main" val="339297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序</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5451557"/>
          </a:xfrm>
          <a:prstGeom prst="rect">
            <a:avLst/>
          </a:prstGeom>
        </p:spPr>
        <p:txBody>
          <a:bodyPr wrap="square">
            <a:spAutoFit/>
          </a:bodyPr>
          <a:lstStyle/>
          <a:p>
            <a:pPr marL="914400" lvl="1" indent="-457200">
              <a:lnSpc>
                <a:spcPct val="150000"/>
              </a:lnSpc>
              <a:buFont typeface="Arial" panose="020B0604020202090204" pitchFamily="34" charset="0"/>
              <a:buChar char="•"/>
            </a:pPr>
            <a:r>
              <a:rPr lang="zh-CN" altLang="en-US" dirty="0"/>
              <a:t>本次分享</a:t>
            </a:r>
            <a:r>
              <a:rPr lang="en-US" altLang="zh-CN" dirty="0"/>
              <a:t>(CH17)</a:t>
            </a:r>
            <a:r>
              <a:rPr lang="zh-CN" altLang="en-US" dirty="0"/>
              <a:t>：“不常见的控制结构（</a:t>
            </a:r>
            <a:r>
              <a:rPr lang="en-US" altLang="zh-CN" dirty="0"/>
              <a:t>Unusual Control Structures</a:t>
            </a:r>
            <a:r>
              <a:rPr lang="zh-CN" altLang="en-US" dirty="0"/>
              <a:t>）”</a:t>
            </a:r>
            <a:endParaRPr lang="en-US" altLang="zh-CN" dirty="0"/>
          </a:p>
          <a:p>
            <a:pPr marL="1371600" lvl="2" indent="-457200">
              <a:lnSpc>
                <a:spcPct val="150000"/>
              </a:lnSpc>
              <a:buFont typeface="Arial" panose="020B0604020202090204" pitchFamily="34" charset="0"/>
              <a:buChar char="•"/>
            </a:pPr>
            <a:r>
              <a:rPr lang="en-US" altLang="zh-CN" dirty="0"/>
              <a:t>Unusual: </a:t>
            </a:r>
            <a:r>
              <a:rPr lang="zh-CN" altLang="en-US" dirty="0"/>
              <a:t>不寻常的；与众不同的；不平常的</a:t>
            </a:r>
            <a:endParaRPr lang="en-US" altLang="zh-CN" dirty="0"/>
          </a:p>
          <a:p>
            <a:pPr marL="914400" lvl="1" indent="-457200">
              <a:lnSpc>
                <a:spcPct val="150000"/>
              </a:lnSpc>
              <a:buFont typeface="Arial" panose="020B0604020202090204" pitchFamily="34" charset="0"/>
              <a:buChar char="•"/>
            </a:pPr>
            <a:r>
              <a:rPr lang="zh-CN" altLang="en-US" dirty="0"/>
              <a:t>前三次分享</a:t>
            </a:r>
            <a:r>
              <a:rPr lang="en-US" altLang="zh-CN" dirty="0"/>
              <a:t>(CH14~CH16)</a:t>
            </a:r>
            <a:r>
              <a:rPr lang="zh-CN" altLang="en-US" dirty="0"/>
              <a:t>：“</a:t>
            </a:r>
            <a:r>
              <a:rPr kumimoji="1" lang="zh-CN" altLang="en-US" dirty="0"/>
              <a:t>结构化编程”中的</a:t>
            </a:r>
            <a:r>
              <a:rPr lang="zh-CN" altLang="en-US" dirty="0"/>
              <a:t>控制结构</a:t>
            </a: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endParaRPr lang="zh-CN" altLang="en-US" dirty="0"/>
          </a:p>
          <a:p>
            <a:pPr marL="914400" lvl="1" indent="-457200">
              <a:lnSpc>
                <a:spcPct val="150000"/>
              </a:lnSpc>
              <a:buFont typeface="+mj-lt"/>
              <a:buAutoNum type="arabicPeriod"/>
            </a:pPr>
            <a:r>
              <a:rPr lang="zh-CN" altLang="en-US" dirty="0"/>
              <a:t>顺序</a:t>
            </a:r>
          </a:p>
          <a:p>
            <a:pPr marL="914400" lvl="1" indent="-457200">
              <a:lnSpc>
                <a:spcPct val="150000"/>
              </a:lnSpc>
              <a:buFont typeface="+mj-lt"/>
              <a:buAutoNum type="arabicPeriod"/>
            </a:pPr>
            <a:r>
              <a:rPr lang="zh-CN" altLang="en-US" dirty="0"/>
              <a:t>条件</a:t>
            </a:r>
          </a:p>
          <a:p>
            <a:pPr marL="914400" lvl="1" indent="-457200">
              <a:lnSpc>
                <a:spcPct val="150000"/>
              </a:lnSpc>
              <a:buFont typeface="+mj-lt"/>
              <a:buAutoNum type="arabicPeriod"/>
            </a:pPr>
            <a:r>
              <a:rPr lang="zh-CN" altLang="en-US" dirty="0"/>
              <a:t>循环</a:t>
            </a: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endParaRPr lang="en-US" altLang="zh-CN" dirty="0"/>
          </a:p>
          <a:p>
            <a:pPr lvl="1">
              <a:lnSpc>
                <a:spcPct val="150000"/>
              </a:lnSpc>
            </a:pPr>
            <a:r>
              <a:rPr lang="zh-CN" altLang="en-US" dirty="0"/>
              <a:t>由顺序、条件、循环这三种基本结构构造的算法，可以解决任何复杂的问题。</a:t>
            </a:r>
          </a:p>
          <a:p>
            <a:pPr lvl="1">
              <a:lnSpc>
                <a:spcPct val="150000"/>
              </a:lnSpc>
            </a:pPr>
            <a:r>
              <a:rPr lang="zh-CN" altLang="en-US" dirty="0"/>
              <a:t>起源：</a:t>
            </a:r>
            <a:r>
              <a:rPr lang="zh-CN" altLang="en-US" dirty="0">
                <a:hlinkClick r:id="rId5"/>
              </a:rPr>
              <a:t>结构化程序理论</a:t>
            </a:r>
            <a:r>
              <a:rPr lang="en-US" altLang="zh-CN" dirty="0">
                <a:hlinkClick r:id="rId5"/>
              </a:rPr>
              <a:t> (böhm–jacopini theorem, 1966)</a:t>
            </a:r>
            <a:endParaRPr lang="en-US" altLang="zh-CN" dirty="0"/>
          </a:p>
        </p:txBody>
      </p:sp>
      <p:pic>
        <p:nvPicPr>
          <p:cNvPr id="7" name="图片 6">
            <a:extLst>
              <a:ext uri="{FF2B5EF4-FFF2-40B4-BE49-F238E27FC236}">
                <a16:creationId xmlns:a16="http://schemas.microsoft.com/office/drawing/2014/main" id="{C6C169DD-7560-B044-ACAF-037E31372C93}"/>
              </a:ext>
            </a:extLst>
          </p:cNvPr>
          <p:cNvPicPr>
            <a:picLocks noChangeAspect="1"/>
          </p:cNvPicPr>
          <p:nvPr/>
        </p:nvPicPr>
        <p:blipFill>
          <a:blip r:embed="rId6"/>
          <a:stretch>
            <a:fillRect/>
          </a:stretch>
        </p:blipFill>
        <p:spPr>
          <a:xfrm>
            <a:off x="2207568" y="2996952"/>
            <a:ext cx="6110810" cy="2521051"/>
          </a:xfrm>
          <a:prstGeom prst="rect">
            <a:avLst/>
          </a:prstGeom>
        </p:spPr>
      </p:pic>
      <p:sp>
        <p:nvSpPr>
          <p:cNvPr id="8" name="左大括号 7">
            <a:extLst>
              <a:ext uri="{FF2B5EF4-FFF2-40B4-BE49-F238E27FC236}">
                <a16:creationId xmlns:a16="http://schemas.microsoft.com/office/drawing/2014/main" id="{934F9036-5E55-284E-8654-42D78A492356}"/>
              </a:ext>
            </a:extLst>
          </p:cNvPr>
          <p:cNvSpPr/>
          <p:nvPr/>
        </p:nvSpPr>
        <p:spPr>
          <a:xfrm>
            <a:off x="2023780" y="3561208"/>
            <a:ext cx="484436" cy="1008112"/>
          </a:xfrm>
          <a:prstGeom prst="leftBrace">
            <a:avLst/>
          </a:prstGeom>
        </p:spPr>
        <p:style>
          <a:lnRef idx="3">
            <a:schemeClr val="accent2"/>
          </a:lnRef>
          <a:fillRef idx="0">
            <a:schemeClr val="accent2"/>
          </a:fillRef>
          <a:effectRef idx="2">
            <a:schemeClr val="accent2"/>
          </a:effectRef>
          <a:fontRef idx="minor">
            <a:schemeClr val="tx1"/>
          </a:fontRef>
        </p:style>
        <p:txBody>
          <a:bodyPr rtlCol="0" anchor="ctr"/>
          <a:lstStyle/>
          <a:p>
            <a:pPr algn="ctr"/>
            <a:endParaRPr kumimoji="1" lang="zh-CN" altLang="en-US"/>
          </a:p>
        </p:txBody>
      </p:sp>
    </p:spTree>
    <p:extLst>
      <p:ext uri="{BB962C8B-B14F-4D97-AF65-F5344CB8AC3E}">
        <p14:creationId xmlns:p14="http://schemas.microsoft.com/office/powerpoint/2010/main" val="3278718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5FBC4D4-3587-CD4D-A025-2066CEB01428}"/>
              </a:ext>
            </a:extLst>
          </p:cNvPr>
          <p:cNvSpPr/>
          <p:nvPr/>
        </p:nvSpPr>
        <p:spPr>
          <a:xfrm>
            <a:off x="361926" y="2680322"/>
            <a:ext cx="10490989" cy="4205062"/>
          </a:xfrm>
          <a:prstGeom prst="rect">
            <a:avLst/>
          </a:prstGeom>
        </p:spPr>
        <p:txBody>
          <a:bodyPr wrap="square">
            <a:spAutoFit/>
          </a:bodyPr>
          <a:lstStyle/>
          <a:p>
            <a:pPr marL="457200" indent="-457200">
              <a:lnSpc>
                <a:spcPct val="150000"/>
              </a:lnSpc>
              <a:buFont typeface="Arial" panose="020B0604020202090204" pitchFamily="34" charset="0"/>
              <a:buChar char="•"/>
            </a:pPr>
            <a:r>
              <a:rPr lang="zh-CN" altLang="en-US" dirty="0"/>
              <a:t>核心思想：单一入口、单一出口</a:t>
            </a:r>
            <a:endParaRPr lang="en-US" altLang="zh-CN" dirty="0"/>
          </a:p>
          <a:p>
            <a:pPr marL="914400" lvl="1" indent="-457200">
              <a:lnSpc>
                <a:spcPct val="150000"/>
              </a:lnSpc>
              <a:buFont typeface="Arial" panose="020B0604020202090204" pitchFamily="34" charset="0"/>
              <a:buChar char="•"/>
            </a:pPr>
            <a:r>
              <a:rPr lang="zh-CN" altLang="en-US" dirty="0"/>
              <a:t>即：一个代码块，只能从一个位置开始执行，并且只能结束于一个位置。</a:t>
            </a: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endParaRPr lang="en-US" altLang="zh-CN" dirty="0"/>
          </a:p>
          <a:p>
            <a:pPr lvl="1">
              <a:lnSpc>
                <a:spcPct val="150000"/>
              </a:lnSpc>
            </a:pPr>
            <a:endParaRPr lang="en-US" altLang="zh-CN" dirty="0"/>
          </a:p>
          <a:p>
            <a:pPr marL="457200" indent="-457200">
              <a:lnSpc>
                <a:spcPct val="150000"/>
              </a:lnSpc>
              <a:buFont typeface="Arial" panose="020B0604020202090204" pitchFamily="34" charset="0"/>
              <a:buChar char="•"/>
            </a:pPr>
            <a:endParaRPr kumimoji="1" lang="en-US" altLang="zh-CN" dirty="0"/>
          </a:p>
          <a:p>
            <a:pPr marL="457200" indent="-457200">
              <a:lnSpc>
                <a:spcPct val="150000"/>
              </a:lnSpc>
              <a:buFont typeface="Arial" panose="020B0604020202090204" pitchFamily="34" charset="0"/>
              <a:buChar char="•"/>
            </a:pPr>
            <a:r>
              <a:rPr kumimoji="1" lang="zh-CN" altLang="en-US" dirty="0"/>
              <a:t>代码首先被人读</a:t>
            </a:r>
            <a:r>
              <a:rPr kumimoji="1" lang="en-US" altLang="zh-CN" dirty="0"/>
              <a:t>(</a:t>
            </a:r>
            <a:r>
              <a:rPr kumimoji="1" lang="zh-CN" altLang="en-US" dirty="0"/>
              <a:t>理解</a:t>
            </a:r>
            <a:r>
              <a:rPr kumimoji="1" lang="en-US" altLang="zh-CN" dirty="0"/>
              <a:t>)</a:t>
            </a:r>
            <a:r>
              <a:rPr kumimoji="1" lang="zh-CN" altLang="en-US" dirty="0"/>
              <a:t>，其次才被机器执行。</a:t>
            </a:r>
            <a:endParaRPr lang="en-US" altLang="zh-CN" dirty="0"/>
          </a:p>
        </p:txBody>
      </p:sp>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5" y="602494"/>
            <a:ext cx="10515600" cy="808225"/>
          </a:xfrm>
        </p:spPr>
        <p:txBody>
          <a:bodyPr>
            <a:normAutofit/>
          </a:bodyPr>
          <a:lstStyle/>
          <a:p>
            <a:r>
              <a:rPr lang="zh-CN" altLang="en-US" sz="3200" b="1" dirty="0"/>
              <a:t>结构化编程</a:t>
            </a:r>
            <a:endParaRPr lang="en-US" sz="3200" b="1" dirty="0"/>
          </a:p>
        </p:txBody>
      </p:sp>
      <p:pic>
        <p:nvPicPr>
          <p:cNvPr id="9" name="Picture 2">
            <a:extLst>
              <a:ext uri="{FF2B5EF4-FFF2-40B4-BE49-F238E27FC236}">
                <a16:creationId xmlns:a16="http://schemas.microsoft.com/office/drawing/2014/main" id="{5CB59A7E-3047-A04E-A14F-1F904CF54C7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1944" y="3526929"/>
            <a:ext cx="1944216" cy="2911966"/>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128B6E31-A498-7543-BC9A-C6D0F60B0ABF}"/>
              </a:ext>
            </a:extLst>
          </p:cNvPr>
          <p:cNvPicPr>
            <a:picLocks noChangeAspect="1"/>
          </p:cNvPicPr>
          <p:nvPr/>
        </p:nvPicPr>
        <p:blipFill>
          <a:blip r:embed="rId6"/>
          <a:stretch>
            <a:fillRect/>
          </a:stretch>
        </p:blipFill>
        <p:spPr>
          <a:xfrm>
            <a:off x="1339085" y="3501008"/>
            <a:ext cx="3695515" cy="2941960"/>
          </a:xfrm>
          <a:prstGeom prst="rect">
            <a:avLst/>
          </a:prstGeom>
        </p:spPr>
      </p:pic>
      <p:sp>
        <p:nvSpPr>
          <p:cNvPr id="8" name="文本框 7">
            <a:extLst>
              <a:ext uri="{FF2B5EF4-FFF2-40B4-BE49-F238E27FC236}">
                <a16:creationId xmlns:a16="http://schemas.microsoft.com/office/drawing/2014/main" id="{9BFF3640-DCE6-6C47-9E4A-80C170C3D628}"/>
              </a:ext>
            </a:extLst>
          </p:cNvPr>
          <p:cNvSpPr txBox="1"/>
          <p:nvPr/>
        </p:nvSpPr>
        <p:spPr>
          <a:xfrm>
            <a:off x="5303912" y="2450903"/>
            <a:ext cx="4418197" cy="369332"/>
          </a:xfrm>
          <a:prstGeom prst="rect">
            <a:avLst/>
          </a:prstGeom>
          <a:noFill/>
        </p:spPr>
        <p:txBody>
          <a:bodyPr wrap="none" rtlCol="0">
            <a:spAutoFit/>
          </a:bodyPr>
          <a:lstStyle/>
          <a:p>
            <a:r>
              <a:rPr kumimoji="1" lang="en-US" altLang="zh-CN" dirty="0"/>
              <a:t>JMP(</a:t>
            </a:r>
            <a:r>
              <a:rPr kumimoji="1" lang="zh-CN" altLang="en-US" dirty="0"/>
              <a:t>汇编</a:t>
            </a:r>
            <a:r>
              <a:rPr kumimoji="1" lang="en-US" altLang="zh-CN" dirty="0"/>
              <a:t>) -&gt; </a:t>
            </a:r>
            <a:r>
              <a:rPr kumimoji="1" lang="en-US" altLang="zh-CN" dirty="0" err="1"/>
              <a:t>goto</a:t>
            </a:r>
            <a:r>
              <a:rPr kumimoji="1" lang="en-US" altLang="zh-CN" dirty="0"/>
              <a:t> -&gt; </a:t>
            </a:r>
            <a:r>
              <a:rPr kumimoji="1" lang="zh-CN" altLang="en-US" dirty="0"/>
              <a:t>结构化编程 </a:t>
            </a:r>
            <a:r>
              <a:rPr kumimoji="1" lang="en-US" altLang="zh-CN" dirty="0"/>
              <a:t>-&gt;</a:t>
            </a:r>
            <a:r>
              <a:rPr kumimoji="1" lang="zh-CN" altLang="en-US" dirty="0"/>
              <a:t> </a:t>
            </a:r>
            <a:r>
              <a:rPr kumimoji="1" lang="en-US" altLang="zh-CN" dirty="0"/>
              <a:t>now</a:t>
            </a:r>
            <a:endParaRPr kumimoji="1" lang="zh-CN" altLang="en-US" dirty="0"/>
          </a:p>
        </p:txBody>
      </p:sp>
      <p:pic>
        <p:nvPicPr>
          <p:cNvPr id="11" name="图片 10">
            <a:hlinkClick r:id="rId7"/>
            <a:extLst>
              <a:ext uri="{FF2B5EF4-FFF2-40B4-BE49-F238E27FC236}">
                <a16:creationId xmlns:a16="http://schemas.microsoft.com/office/drawing/2014/main" id="{E29EA5D3-1EC6-9240-8A48-EB90E5C2F41F}"/>
              </a:ext>
            </a:extLst>
          </p:cNvPr>
          <p:cNvPicPr>
            <a:picLocks noChangeAspect="1"/>
          </p:cNvPicPr>
          <p:nvPr/>
        </p:nvPicPr>
        <p:blipFill>
          <a:blip r:embed="rId8"/>
          <a:stretch>
            <a:fillRect/>
          </a:stretch>
        </p:blipFill>
        <p:spPr>
          <a:xfrm>
            <a:off x="627098" y="1266345"/>
            <a:ext cx="3024336" cy="1186582"/>
          </a:xfrm>
          <a:prstGeom prst="rect">
            <a:avLst/>
          </a:prstGeom>
        </p:spPr>
      </p:pic>
      <p:pic>
        <p:nvPicPr>
          <p:cNvPr id="12" name="图片 11">
            <a:extLst>
              <a:ext uri="{FF2B5EF4-FFF2-40B4-BE49-F238E27FC236}">
                <a16:creationId xmlns:a16="http://schemas.microsoft.com/office/drawing/2014/main" id="{191ACF2F-EEF3-D84D-B99E-4CB93F454478}"/>
              </a:ext>
            </a:extLst>
          </p:cNvPr>
          <p:cNvPicPr>
            <a:picLocks noChangeAspect="1"/>
          </p:cNvPicPr>
          <p:nvPr/>
        </p:nvPicPr>
        <p:blipFill>
          <a:blip r:embed="rId9"/>
          <a:stretch>
            <a:fillRect/>
          </a:stretch>
        </p:blipFill>
        <p:spPr>
          <a:xfrm>
            <a:off x="3941216" y="1145402"/>
            <a:ext cx="8250784" cy="1337283"/>
          </a:xfrm>
          <a:prstGeom prst="rect">
            <a:avLst/>
          </a:prstGeom>
        </p:spPr>
      </p:pic>
    </p:spTree>
    <p:extLst>
      <p:ext uri="{BB962C8B-B14F-4D97-AF65-F5344CB8AC3E}">
        <p14:creationId xmlns:p14="http://schemas.microsoft.com/office/powerpoint/2010/main" val="203203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CH17: </a:t>
            </a:r>
            <a:r>
              <a:rPr lang="zh-CN" altLang="en-US" sz="3200" b="1" dirty="0"/>
              <a:t>不常见的控制结构</a:t>
            </a:r>
            <a:r>
              <a:rPr lang="zh-CN" altLang="en-US" sz="1800" b="1" dirty="0"/>
              <a:t>（</a:t>
            </a:r>
            <a:r>
              <a:rPr lang="en-US" altLang="zh-CN" sz="1800" b="1" dirty="0"/>
              <a:t>Unusual Control Structures</a:t>
            </a:r>
            <a:r>
              <a:rPr lang="zh-CN" altLang="en-US" sz="1800" b="1" dirty="0"/>
              <a:t>）</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3789564"/>
          </a:xfrm>
          <a:prstGeom prst="rect">
            <a:avLst/>
          </a:prstGeom>
        </p:spPr>
        <p:txBody>
          <a:bodyPr wrap="square">
            <a:spAutoFit/>
          </a:bodyPr>
          <a:lstStyle/>
          <a:p>
            <a:pPr marL="914400" lvl="1" indent="-457200">
              <a:lnSpc>
                <a:spcPct val="150000"/>
              </a:lnSpc>
              <a:buFont typeface="Arial" panose="020B0604020202090204" pitchFamily="34" charset="0"/>
              <a:buChar char="•"/>
            </a:pPr>
            <a:r>
              <a:rPr lang="en-US" altLang="zh-CN" dirty="0"/>
              <a:t>17.1 </a:t>
            </a:r>
            <a:r>
              <a:rPr lang="zh-CN" altLang="en-US" dirty="0"/>
              <a:t>子程序中的多处返回</a:t>
            </a:r>
            <a:endParaRPr lang="en-US" altLang="zh-CN" dirty="0"/>
          </a:p>
          <a:p>
            <a:pPr marL="914400" lvl="1" indent="-457200">
              <a:lnSpc>
                <a:spcPct val="150000"/>
              </a:lnSpc>
              <a:buFont typeface="Arial" panose="020B0604020202090204" pitchFamily="34" charset="0"/>
              <a:buChar char="•"/>
            </a:pPr>
            <a:r>
              <a:rPr lang="en-US" altLang="zh-CN" dirty="0"/>
              <a:t>17.2</a:t>
            </a:r>
            <a:r>
              <a:rPr lang="zh-CN" altLang="en-US" dirty="0"/>
              <a:t> 递归</a:t>
            </a:r>
            <a:endParaRPr lang="en-US" altLang="zh-CN" dirty="0"/>
          </a:p>
          <a:p>
            <a:pPr marL="914400" lvl="1" indent="-457200">
              <a:lnSpc>
                <a:spcPct val="150000"/>
              </a:lnSpc>
              <a:buFont typeface="Arial" panose="020B0604020202090204" pitchFamily="34" charset="0"/>
              <a:buChar char="•"/>
            </a:pPr>
            <a:r>
              <a:rPr lang="en-US" altLang="zh-CN" dirty="0"/>
              <a:t>17.3</a:t>
            </a:r>
            <a:r>
              <a:rPr lang="zh-CN" altLang="en-US" dirty="0"/>
              <a:t> </a:t>
            </a:r>
            <a:r>
              <a:rPr lang="en-US" altLang="zh-CN" dirty="0" err="1"/>
              <a:t>goto</a:t>
            </a:r>
            <a:endParaRPr lang="en-US" altLang="zh-CN" dirty="0"/>
          </a:p>
          <a:p>
            <a:pPr marL="914400" lvl="1" indent="-457200">
              <a:lnSpc>
                <a:spcPct val="150000"/>
              </a:lnSpc>
              <a:buFont typeface="Arial" panose="020B0604020202090204" pitchFamily="34" charset="0"/>
              <a:buChar char="•"/>
            </a:pPr>
            <a:r>
              <a:rPr lang="en-US" altLang="zh-CN" dirty="0"/>
              <a:t>17.4</a:t>
            </a:r>
            <a:r>
              <a:rPr lang="zh-CN" altLang="en-US" dirty="0"/>
              <a:t> 针对不常见控制结构的观点</a:t>
            </a:r>
            <a:endParaRPr lang="en-US" altLang="zh-CN" dirty="0"/>
          </a:p>
          <a:p>
            <a:pPr marL="914400" lvl="1" indent="-457200">
              <a:lnSpc>
                <a:spcPct val="150000"/>
              </a:lnSpc>
              <a:buFont typeface="Arial" panose="020B0604020202090204" pitchFamily="34" charset="0"/>
              <a:buChar char="•"/>
            </a:pPr>
            <a:endParaRPr lang="en-US" altLang="zh-CN" dirty="0"/>
          </a:p>
          <a:p>
            <a:pPr marL="914400" lvl="1" indent="-457200">
              <a:lnSpc>
                <a:spcPct val="150000"/>
              </a:lnSpc>
              <a:buFont typeface="Arial" panose="020B0604020202090204" pitchFamily="34" charset="0"/>
              <a:buChar char="•"/>
            </a:pPr>
            <a:endParaRPr lang="en-US" altLang="zh-CN" dirty="0"/>
          </a:p>
          <a:p>
            <a:pPr lvl="1">
              <a:lnSpc>
                <a:spcPct val="150000"/>
              </a:lnSpc>
            </a:pPr>
            <a:r>
              <a:rPr lang="en-US" altLang="zh-CN" dirty="0"/>
              <a:t>	</a:t>
            </a:r>
            <a:r>
              <a:rPr lang="zh-CN" altLang="en-US" dirty="0"/>
              <a:t>有些控制结构处在这样的尴尬境地中：有时被人当做最前沿的编程要素，有时却又会被批判得声名狼藉</a:t>
            </a:r>
            <a:r>
              <a:rPr lang="en-US" altLang="zh-CN" dirty="0"/>
              <a:t>——</a:t>
            </a:r>
            <a:r>
              <a:rPr lang="zh-CN" altLang="en-US" dirty="0"/>
              <a:t>这些情况甚至常常同时发生！</a:t>
            </a:r>
            <a:endParaRPr lang="en-US" altLang="zh-CN" dirty="0"/>
          </a:p>
          <a:p>
            <a:pPr lvl="1">
              <a:lnSpc>
                <a:spcPct val="150000"/>
              </a:lnSpc>
            </a:pPr>
            <a:r>
              <a:rPr lang="en-US" altLang="zh-CN" b="1" dirty="0"/>
              <a:t>	</a:t>
            </a:r>
            <a:r>
              <a:rPr lang="zh-CN" altLang="en-US" b="1" dirty="0"/>
              <a:t>谨慎</a:t>
            </a:r>
            <a:r>
              <a:rPr lang="zh-CN" altLang="en-US" dirty="0"/>
              <a:t>地使用它们，你将会获得很多帮助。</a:t>
            </a:r>
            <a:endParaRPr lang="en-US" altLang="zh-CN" dirty="0"/>
          </a:p>
        </p:txBody>
      </p:sp>
    </p:spTree>
    <p:extLst>
      <p:ext uri="{BB962C8B-B14F-4D97-AF65-F5344CB8AC3E}">
        <p14:creationId xmlns:p14="http://schemas.microsoft.com/office/powerpoint/2010/main" val="13966082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en-US" altLang="zh-CN" sz="3200" b="1" dirty="0"/>
              <a:t>17.1 </a:t>
            </a:r>
            <a:r>
              <a:rPr lang="zh-CN" altLang="en-US" sz="3200" b="1" dirty="0"/>
              <a:t>子程序的多处返回</a:t>
            </a:r>
            <a:endParaRPr lang="en-US" sz="3200" b="1" dirty="0"/>
          </a:p>
        </p:txBody>
      </p:sp>
      <p:sp>
        <p:nvSpPr>
          <p:cNvPr id="2" name="矩形 1">
            <a:extLst>
              <a:ext uri="{FF2B5EF4-FFF2-40B4-BE49-F238E27FC236}">
                <a16:creationId xmlns:a16="http://schemas.microsoft.com/office/drawing/2014/main" id="{55FBC4D4-3587-CD4D-A025-2066CEB01428}"/>
              </a:ext>
            </a:extLst>
          </p:cNvPr>
          <p:cNvSpPr/>
          <p:nvPr/>
        </p:nvSpPr>
        <p:spPr>
          <a:xfrm>
            <a:off x="361926" y="1316628"/>
            <a:ext cx="10490989" cy="1712072"/>
          </a:xfrm>
          <a:prstGeom prst="rect">
            <a:avLst/>
          </a:prstGeom>
        </p:spPr>
        <p:txBody>
          <a:bodyPr wrap="square">
            <a:spAutoFit/>
          </a:bodyPr>
          <a:lstStyle/>
          <a:p>
            <a:pPr lvl="1">
              <a:lnSpc>
                <a:spcPct val="150000"/>
              </a:lnSpc>
            </a:pPr>
            <a:r>
              <a:rPr lang="zh-CN" altLang="en-US" dirty="0"/>
              <a:t>指导原则：</a:t>
            </a:r>
            <a:endParaRPr lang="en-US" altLang="zh-CN" dirty="0"/>
          </a:p>
          <a:p>
            <a:pPr marL="914400" lvl="1" indent="-457200">
              <a:lnSpc>
                <a:spcPct val="150000"/>
              </a:lnSpc>
              <a:buFont typeface="+mj-lt"/>
              <a:buAutoNum type="arabicPeriod"/>
            </a:pPr>
            <a:r>
              <a:rPr lang="zh-CN" altLang="en-US" dirty="0"/>
              <a:t>如果能增强可读性，那么就使用</a:t>
            </a:r>
            <a:r>
              <a:rPr lang="en-US" altLang="zh-CN" dirty="0"/>
              <a:t>return</a:t>
            </a:r>
          </a:p>
          <a:p>
            <a:pPr marL="914400" lvl="1" indent="-457200">
              <a:lnSpc>
                <a:spcPct val="150000"/>
              </a:lnSpc>
              <a:buFont typeface="+mj-lt"/>
              <a:buAutoNum type="arabicPeriod"/>
            </a:pPr>
            <a:r>
              <a:rPr lang="zh-CN" altLang="en-US" dirty="0"/>
              <a:t>用防卫子句（</a:t>
            </a:r>
            <a:r>
              <a:rPr lang="en-US" altLang="zh-CN" dirty="0"/>
              <a:t>guard</a:t>
            </a:r>
            <a:r>
              <a:rPr lang="zh-CN" altLang="en-US" dirty="0"/>
              <a:t> </a:t>
            </a:r>
            <a:r>
              <a:rPr lang="en-US" altLang="zh-CN" dirty="0"/>
              <a:t>clause</a:t>
            </a:r>
            <a:r>
              <a:rPr lang="zh-CN" altLang="en-US" dirty="0"/>
              <a:t>）（早返回或早退出）来简化复杂的错误处理</a:t>
            </a:r>
            <a:endParaRPr lang="en-US" altLang="zh-CN" dirty="0"/>
          </a:p>
          <a:p>
            <a:pPr marL="914400" lvl="1" indent="-457200">
              <a:lnSpc>
                <a:spcPct val="150000"/>
              </a:lnSpc>
              <a:buFont typeface="+mj-lt"/>
              <a:buAutoNum type="arabicPeriod"/>
            </a:pPr>
            <a:r>
              <a:rPr lang="zh-CN" altLang="en-US" dirty="0"/>
              <a:t>减少每个子程序中</a:t>
            </a:r>
            <a:r>
              <a:rPr lang="en-US" altLang="zh-CN" dirty="0"/>
              <a:t>return</a:t>
            </a:r>
            <a:r>
              <a:rPr lang="zh-CN" altLang="en-US" dirty="0"/>
              <a:t>的数量</a:t>
            </a:r>
            <a:endParaRPr lang="en-US" altLang="zh-CN" dirty="0"/>
          </a:p>
        </p:txBody>
      </p:sp>
    </p:spTree>
    <p:extLst>
      <p:ext uri="{BB962C8B-B14F-4D97-AF65-F5344CB8AC3E}">
        <p14:creationId xmlns:p14="http://schemas.microsoft.com/office/powerpoint/2010/main" val="14094422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如果能增强可读性，那么就使用</a:t>
            </a:r>
            <a:r>
              <a:rPr lang="en-US" altLang="zh-CN" sz="3200" b="1" dirty="0"/>
              <a:t>return</a:t>
            </a:r>
          </a:p>
        </p:txBody>
      </p:sp>
      <p:sp>
        <p:nvSpPr>
          <p:cNvPr id="7" name="文本框 6">
            <a:extLst>
              <a:ext uri="{FF2B5EF4-FFF2-40B4-BE49-F238E27FC236}">
                <a16:creationId xmlns:a16="http://schemas.microsoft.com/office/drawing/2014/main" id="{A72538E1-CAA7-6C45-82E3-15922164A4DA}"/>
              </a:ext>
            </a:extLst>
          </p:cNvPr>
          <p:cNvSpPr txBox="1"/>
          <p:nvPr/>
        </p:nvSpPr>
        <p:spPr>
          <a:xfrm>
            <a:off x="354004" y="1988840"/>
            <a:ext cx="4633000" cy="369332"/>
          </a:xfrm>
          <a:prstGeom prst="rect">
            <a:avLst/>
          </a:prstGeom>
          <a:noFill/>
        </p:spPr>
        <p:txBody>
          <a:bodyPr wrap="none" rtlCol="0">
            <a:spAutoFit/>
          </a:bodyPr>
          <a:lstStyle/>
          <a:p>
            <a:r>
              <a:rPr kumimoji="1" lang="en-US" altLang="zh-CN" dirty="0"/>
              <a:t>✅</a:t>
            </a:r>
            <a:r>
              <a:rPr kumimoji="1" lang="zh-CN" altLang="en-US" dirty="0"/>
              <a:t> 知道答案后，立即返回给调用方（某些）</a:t>
            </a:r>
          </a:p>
        </p:txBody>
      </p:sp>
      <p:pic>
        <p:nvPicPr>
          <p:cNvPr id="9" name="图片 8">
            <a:extLst>
              <a:ext uri="{FF2B5EF4-FFF2-40B4-BE49-F238E27FC236}">
                <a16:creationId xmlns:a16="http://schemas.microsoft.com/office/drawing/2014/main" id="{9A579C2C-60DF-3E40-AA69-356277B9DE45}"/>
              </a:ext>
            </a:extLst>
          </p:cNvPr>
          <p:cNvPicPr>
            <a:picLocks noChangeAspect="1"/>
          </p:cNvPicPr>
          <p:nvPr/>
        </p:nvPicPr>
        <p:blipFill>
          <a:blip r:embed="rId5"/>
          <a:stretch>
            <a:fillRect/>
          </a:stretch>
        </p:blipFill>
        <p:spPr>
          <a:xfrm>
            <a:off x="379835" y="2375188"/>
            <a:ext cx="8749809" cy="3600400"/>
          </a:xfrm>
          <a:prstGeom prst="rect">
            <a:avLst/>
          </a:prstGeom>
        </p:spPr>
      </p:pic>
      <p:sp>
        <p:nvSpPr>
          <p:cNvPr id="12" name="文本框 11">
            <a:extLst>
              <a:ext uri="{FF2B5EF4-FFF2-40B4-BE49-F238E27FC236}">
                <a16:creationId xmlns:a16="http://schemas.microsoft.com/office/drawing/2014/main" id="{FCD8C28B-95F5-9545-B3D4-EA63C8150405}"/>
              </a:ext>
            </a:extLst>
          </p:cNvPr>
          <p:cNvSpPr txBox="1"/>
          <p:nvPr/>
        </p:nvSpPr>
        <p:spPr>
          <a:xfrm>
            <a:off x="379836" y="1268760"/>
            <a:ext cx="11812164" cy="369332"/>
          </a:xfrm>
          <a:prstGeom prst="rect">
            <a:avLst/>
          </a:prstGeom>
          <a:noFill/>
        </p:spPr>
        <p:txBody>
          <a:bodyPr wrap="square" rtlCol="0">
            <a:spAutoFit/>
          </a:bodyPr>
          <a:lstStyle/>
          <a:p>
            <a:r>
              <a:rPr kumimoji="1" lang="zh-CN" altLang="en-US" dirty="0"/>
              <a:t>在某些子程序里，一旦知道了答案，你会希望马上返回到调用方子程序。</a:t>
            </a:r>
          </a:p>
        </p:txBody>
      </p:sp>
    </p:spTree>
    <p:extLst>
      <p:ext uri="{BB962C8B-B14F-4D97-AF65-F5344CB8AC3E}">
        <p14:creationId xmlns:p14="http://schemas.microsoft.com/office/powerpoint/2010/main" val="37404576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0515600" cy="538765"/>
          </a:xfrm>
        </p:spPr>
        <p:txBody>
          <a:bodyPr>
            <a:normAutofit/>
          </a:bodyPr>
          <a:lstStyle/>
          <a:p>
            <a:r>
              <a:rPr lang="zh-CN" altLang="en-US" sz="3200" b="1" dirty="0"/>
              <a:t>如果能增强可读性，那么就使用</a:t>
            </a:r>
            <a:r>
              <a:rPr lang="en-US" altLang="zh-CN" sz="3200" b="1" dirty="0"/>
              <a:t>return</a:t>
            </a:r>
          </a:p>
        </p:txBody>
      </p:sp>
      <p:sp>
        <p:nvSpPr>
          <p:cNvPr id="11" name="文本框 10">
            <a:extLst>
              <a:ext uri="{FF2B5EF4-FFF2-40B4-BE49-F238E27FC236}">
                <a16:creationId xmlns:a16="http://schemas.microsoft.com/office/drawing/2014/main" id="{11753FB2-9516-F940-9700-EFCF4C035A2E}"/>
              </a:ext>
            </a:extLst>
          </p:cNvPr>
          <p:cNvSpPr txBox="1"/>
          <p:nvPr/>
        </p:nvSpPr>
        <p:spPr>
          <a:xfrm>
            <a:off x="6518427" y="1863660"/>
            <a:ext cx="3248005" cy="369332"/>
          </a:xfrm>
          <a:prstGeom prst="rect">
            <a:avLst/>
          </a:prstGeom>
          <a:noFill/>
        </p:spPr>
        <p:txBody>
          <a:bodyPr wrap="none" rtlCol="0">
            <a:spAutoFit/>
          </a:bodyPr>
          <a:lstStyle/>
          <a:p>
            <a:r>
              <a:rPr kumimoji="1" lang="en-US" altLang="zh-CN" dirty="0"/>
              <a:t>✅</a:t>
            </a:r>
            <a:r>
              <a:rPr kumimoji="1" lang="zh-CN" altLang="en-US" dirty="0"/>
              <a:t> 检测出错误以后，马上返回</a:t>
            </a:r>
          </a:p>
        </p:txBody>
      </p:sp>
      <p:pic>
        <p:nvPicPr>
          <p:cNvPr id="2" name="图片 1">
            <a:extLst>
              <a:ext uri="{FF2B5EF4-FFF2-40B4-BE49-F238E27FC236}">
                <a16:creationId xmlns:a16="http://schemas.microsoft.com/office/drawing/2014/main" id="{A272EE3C-4813-534F-AF48-34779AABF41A}"/>
              </a:ext>
            </a:extLst>
          </p:cNvPr>
          <p:cNvPicPr>
            <a:picLocks noChangeAspect="1"/>
          </p:cNvPicPr>
          <p:nvPr/>
        </p:nvPicPr>
        <p:blipFill>
          <a:blip r:embed="rId5"/>
          <a:stretch>
            <a:fillRect/>
          </a:stretch>
        </p:blipFill>
        <p:spPr>
          <a:xfrm>
            <a:off x="419100" y="2232992"/>
            <a:ext cx="5676900" cy="4724400"/>
          </a:xfrm>
          <a:prstGeom prst="rect">
            <a:avLst/>
          </a:prstGeom>
        </p:spPr>
      </p:pic>
      <p:sp>
        <p:nvSpPr>
          <p:cNvPr id="13" name="文本框 12">
            <a:extLst>
              <a:ext uri="{FF2B5EF4-FFF2-40B4-BE49-F238E27FC236}">
                <a16:creationId xmlns:a16="http://schemas.microsoft.com/office/drawing/2014/main" id="{4F2948F6-B1B1-284C-9257-967DB2B01812}"/>
              </a:ext>
            </a:extLst>
          </p:cNvPr>
          <p:cNvSpPr txBox="1"/>
          <p:nvPr/>
        </p:nvSpPr>
        <p:spPr>
          <a:xfrm>
            <a:off x="419100" y="1863660"/>
            <a:ext cx="2234907" cy="369332"/>
          </a:xfrm>
          <a:prstGeom prst="rect">
            <a:avLst/>
          </a:prstGeom>
          <a:noFill/>
        </p:spPr>
        <p:txBody>
          <a:bodyPr wrap="none" rtlCol="0">
            <a:spAutoFit/>
          </a:bodyPr>
          <a:lstStyle/>
          <a:p>
            <a:r>
              <a:rPr kumimoji="1" lang="en-US" altLang="zh-CN" dirty="0"/>
              <a:t>❌</a:t>
            </a:r>
            <a:r>
              <a:rPr kumimoji="1" lang="zh-CN" altLang="en-US" dirty="0"/>
              <a:t> 强行不使用</a:t>
            </a:r>
            <a:r>
              <a:rPr kumimoji="1" lang="en-US" altLang="zh-CN" dirty="0"/>
              <a:t>return</a:t>
            </a:r>
            <a:endParaRPr kumimoji="1" lang="zh-CN" altLang="en-US" dirty="0"/>
          </a:p>
        </p:txBody>
      </p:sp>
      <p:pic>
        <p:nvPicPr>
          <p:cNvPr id="3" name="图片 2">
            <a:extLst>
              <a:ext uri="{FF2B5EF4-FFF2-40B4-BE49-F238E27FC236}">
                <a16:creationId xmlns:a16="http://schemas.microsoft.com/office/drawing/2014/main" id="{58C83BEF-6C9F-3943-9956-92D07B190E8C}"/>
              </a:ext>
            </a:extLst>
          </p:cNvPr>
          <p:cNvPicPr>
            <a:picLocks noChangeAspect="1"/>
          </p:cNvPicPr>
          <p:nvPr/>
        </p:nvPicPr>
        <p:blipFill>
          <a:blip r:embed="rId6"/>
          <a:stretch>
            <a:fillRect/>
          </a:stretch>
        </p:blipFill>
        <p:spPr>
          <a:xfrm>
            <a:off x="6518427" y="2232992"/>
            <a:ext cx="5673573" cy="3269517"/>
          </a:xfrm>
          <a:prstGeom prst="rect">
            <a:avLst/>
          </a:prstGeom>
        </p:spPr>
      </p:pic>
      <p:sp>
        <p:nvSpPr>
          <p:cNvPr id="14" name="文本框 13">
            <a:extLst>
              <a:ext uri="{FF2B5EF4-FFF2-40B4-BE49-F238E27FC236}">
                <a16:creationId xmlns:a16="http://schemas.microsoft.com/office/drawing/2014/main" id="{C6A1F1F6-70A5-C049-8020-8E95A4FCCA5F}"/>
              </a:ext>
            </a:extLst>
          </p:cNvPr>
          <p:cNvSpPr txBox="1"/>
          <p:nvPr/>
        </p:nvSpPr>
        <p:spPr>
          <a:xfrm>
            <a:off x="379836" y="1268760"/>
            <a:ext cx="11812164" cy="369332"/>
          </a:xfrm>
          <a:prstGeom prst="rect">
            <a:avLst/>
          </a:prstGeom>
          <a:noFill/>
        </p:spPr>
        <p:txBody>
          <a:bodyPr wrap="square" rtlCol="0">
            <a:spAutoFit/>
          </a:bodyPr>
          <a:lstStyle/>
          <a:p>
            <a:r>
              <a:rPr kumimoji="1" lang="zh-CN" altLang="en-US" dirty="0"/>
              <a:t>如果子程序被定义为检测出错误以后不再做任何更多的清理操作，那么不马上返回就意味着你还得写更多的代码。</a:t>
            </a:r>
          </a:p>
        </p:txBody>
      </p:sp>
      <p:sp>
        <p:nvSpPr>
          <p:cNvPr id="15" name="文本框 14">
            <a:extLst>
              <a:ext uri="{FF2B5EF4-FFF2-40B4-BE49-F238E27FC236}">
                <a16:creationId xmlns:a16="http://schemas.microsoft.com/office/drawing/2014/main" id="{ED5DD9C6-2181-D848-8E6B-563EDFC5420F}"/>
              </a:ext>
            </a:extLst>
          </p:cNvPr>
          <p:cNvSpPr txBox="1"/>
          <p:nvPr/>
        </p:nvSpPr>
        <p:spPr>
          <a:xfrm>
            <a:off x="11467757" y="5471646"/>
            <a:ext cx="748923" cy="261610"/>
          </a:xfrm>
          <a:prstGeom prst="rect">
            <a:avLst/>
          </a:prstGeom>
          <a:noFill/>
        </p:spPr>
        <p:txBody>
          <a:bodyPr wrap="none" rtlCol="0">
            <a:spAutoFit/>
          </a:bodyPr>
          <a:lstStyle/>
          <a:p>
            <a:r>
              <a:rPr kumimoji="1" lang="zh-CN" altLang="en-US" sz="1100" dirty="0">
                <a:hlinkClick r:id="rId7"/>
              </a:rPr>
              <a:t>示例来源</a:t>
            </a:r>
            <a:endParaRPr kumimoji="1" lang="zh-CN" altLang="en-US" sz="1100" dirty="0"/>
          </a:p>
        </p:txBody>
      </p:sp>
    </p:spTree>
    <p:extLst>
      <p:ext uri="{BB962C8B-B14F-4D97-AF65-F5344CB8AC3E}">
        <p14:creationId xmlns:p14="http://schemas.microsoft.com/office/powerpoint/2010/main" val="31118579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10"/>
          <p:cNvPicPr>
            <a:picLocks noGrp="1" noChangeAspect="1"/>
          </p:cNvPicPr>
          <p:nvPr>
            <p:ph idx="1"/>
          </p:nvPr>
        </p:nvPicPr>
        <p:blipFill>
          <a:blip r:embed="rId3"/>
          <a:stretch>
            <a:fillRect/>
          </a:stretch>
        </p:blipFill>
        <p:spPr>
          <a:xfrm flipV="1">
            <a:off x="337316" y="559548"/>
            <a:ext cx="11487807" cy="60562"/>
          </a:xfrm>
        </p:spPr>
      </p:pic>
      <p:pic>
        <p:nvPicPr>
          <p:cNvPr id="5" name="Picture 11"/>
          <p:cNvPicPr>
            <a:picLocks noChangeAspect="1"/>
          </p:cNvPicPr>
          <p:nvPr/>
        </p:nvPicPr>
        <p:blipFill>
          <a:blip r:embed="rId4"/>
          <a:stretch>
            <a:fillRect/>
          </a:stretch>
        </p:blipFill>
        <p:spPr>
          <a:xfrm>
            <a:off x="10866054" y="118399"/>
            <a:ext cx="959069" cy="301246"/>
          </a:xfrm>
          <a:prstGeom prst="rect">
            <a:avLst/>
          </a:prstGeom>
        </p:spPr>
      </p:pic>
      <p:sp>
        <p:nvSpPr>
          <p:cNvPr id="6" name="Title 6"/>
          <p:cNvSpPr>
            <a:spLocks noGrp="1"/>
          </p:cNvSpPr>
          <p:nvPr>
            <p:ph type="title"/>
          </p:nvPr>
        </p:nvSpPr>
        <p:spPr>
          <a:xfrm>
            <a:off x="337316" y="760013"/>
            <a:ext cx="11487806" cy="538765"/>
          </a:xfrm>
        </p:spPr>
        <p:txBody>
          <a:bodyPr>
            <a:normAutofit/>
          </a:bodyPr>
          <a:lstStyle/>
          <a:p>
            <a:r>
              <a:rPr lang="zh-CN" altLang="en-US" sz="3200" b="1" dirty="0"/>
              <a:t>用防卫子句（早返回或早退出）来简化复杂的错误处理</a:t>
            </a:r>
            <a:endParaRPr lang="en-US" sz="3200" b="1" dirty="0"/>
          </a:p>
        </p:txBody>
      </p:sp>
      <p:pic>
        <p:nvPicPr>
          <p:cNvPr id="7170" name="Picture 2" descr="图片">
            <a:extLst>
              <a:ext uri="{FF2B5EF4-FFF2-40B4-BE49-F238E27FC236}">
                <a16:creationId xmlns:a16="http://schemas.microsoft.com/office/drawing/2014/main" id="{972808B9-057D-CD43-83C7-93C187E0B3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71" y="1968114"/>
            <a:ext cx="5526981" cy="2541006"/>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32AEDC37-FFD5-044E-8BB0-703C590B0A92}"/>
              </a:ext>
            </a:extLst>
          </p:cNvPr>
          <p:cNvSpPr txBox="1"/>
          <p:nvPr/>
        </p:nvSpPr>
        <p:spPr>
          <a:xfrm>
            <a:off x="354004" y="1556792"/>
            <a:ext cx="3844322" cy="369332"/>
          </a:xfrm>
          <a:prstGeom prst="rect">
            <a:avLst/>
          </a:prstGeom>
          <a:noFill/>
        </p:spPr>
        <p:txBody>
          <a:bodyPr wrap="none" rtlCol="0">
            <a:spAutoFit/>
          </a:bodyPr>
          <a:lstStyle/>
          <a:p>
            <a:r>
              <a:rPr kumimoji="1" lang="en-US" altLang="zh-CN" dirty="0"/>
              <a:t>❌ </a:t>
            </a:r>
            <a:r>
              <a:rPr kumimoji="1" lang="zh-CN" altLang="en-US" dirty="0"/>
              <a:t>缩进过深，遮蔽了正常</a:t>
            </a:r>
            <a:r>
              <a:rPr kumimoji="1" lang="en-US" altLang="zh-CN" dirty="0"/>
              <a:t>(</a:t>
            </a:r>
            <a:r>
              <a:rPr kumimoji="1" lang="zh-CN" altLang="en-US" dirty="0"/>
              <a:t>主要</a:t>
            </a:r>
            <a:r>
              <a:rPr kumimoji="1" lang="en-US" altLang="zh-CN" dirty="0"/>
              <a:t>)</a:t>
            </a:r>
            <a:r>
              <a:rPr kumimoji="1" lang="zh-CN" altLang="en-US" dirty="0"/>
              <a:t>逻辑</a:t>
            </a:r>
          </a:p>
        </p:txBody>
      </p:sp>
      <p:sp>
        <p:nvSpPr>
          <p:cNvPr id="9" name="文本框 8">
            <a:extLst>
              <a:ext uri="{FF2B5EF4-FFF2-40B4-BE49-F238E27FC236}">
                <a16:creationId xmlns:a16="http://schemas.microsoft.com/office/drawing/2014/main" id="{4AB74348-7F31-5349-A480-0189D9F42482}"/>
              </a:ext>
            </a:extLst>
          </p:cNvPr>
          <p:cNvSpPr txBox="1"/>
          <p:nvPr/>
        </p:nvSpPr>
        <p:spPr>
          <a:xfrm>
            <a:off x="6217032" y="1556792"/>
            <a:ext cx="4019049" cy="369332"/>
          </a:xfrm>
          <a:prstGeom prst="rect">
            <a:avLst/>
          </a:prstGeom>
          <a:noFill/>
        </p:spPr>
        <p:txBody>
          <a:bodyPr wrap="none" rtlCol="0">
            <a:spAutoFit/>
          </a:bodyPr>
          <a:lstStyle/>
          <a:p>
            <a:r>
              <a:rPr kumimoji="1" lang="en-US" altLang="zh-CN" dirty="0"/>
              <a:t>✅ </a:t>
            </a:r>
            <a:r>
              <a:rPr kumimoji="1" lang="zh-CN" altLang="en-US" dirty="0"/>
              <a:t>先检查错误情况，为正常逻辑清路</a:t>
            </a:r>
          </a:p>
        </p:txBody>
      </p:sp>
      <p:pic>
        <p:nvPicPr>
          <p:cNvPr id="8" name="图片 7">
            <a:extLst>
              <a:ext uri="{FF2B5EF4-FFF2-40B4-BE49-F238E27FC236}">
                <a16:creationId xmlns:a16="http://schemas.microsoft.com/office/drawing/2014/main" id="{9B4ED048-E101-B54A-BA87-08C970AAA898}"/>
              </a:ext>
            </a:extLst>
          </p:cNvPr>
          <p:cNvPicPr>
            <a:picLocks noChangeAspect="1"/>
          </p:cNvPicPr>
          <p:nvPr/>
        </p:nvPicPr>
        <p:blipFill>
          <a:blip r:embed="rId6"/>
          <a:stretch>
            <a:fillRect/>
          </a:stretch>
        </p:blipFill>
        <p:spPr>
          <a:xfrm>
            <a:off x="6217031" y="1968114"/>
            <a:ext cx="5899711" cy="2120404"/>
          </a:xfrm>
          <a:prstGeom prst="rect">
            <a:avLst/>
          </a:prstGeom>
        </p:spPr>
      </p:pic>
    </p:spTree>
    <p:extLst>
      <p:ext uri="{BB962C8B-B14F-4D97-AF65-F5344CB8AC3E}">
        <p14:creationId xmlns:p14="http://schemas.microsoft.com/office/powerpoint/2010/main" val="176959435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3392</TotalTime>
  <Words>2043</Words>
  <Application>Microsoft Macintosh PowerPoint</Application>
  <PresentationFormat>宽屏</PresentationFormat>
  <Paragraphs>204</Paragraphs>
  <Slides>27</Slides>
  <Notes>26</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等线 Light</vt:lpstr>
      <vt:lpstr>微软雅黑</vt:lpstr>
      <vt:lpstr>Arial</vt:lpstr>
      <vt:lpstr>Office 主题​​</vt:lpstr>
      <vt:lpstr>PowerPoint 演示文稿</vt:lpstr>
      <vt:lpstr>目录</vt:lpstr>
      <vt:lpstr>序</vt:lpstr>
      <vt:lpstr>结构化编程</vt:lpstr>
      <vt:lpstr>CH17: 不常见的控制结构（Unusual Control Structures）</vt:lpstr>
      <vt:lpstr>17.1 子程序的多处返回</vt:lpstr>
      <vt:lpstr>如果能增强可读性，那么就使用return</vt:lpstr>
      <vt:lpstr>如果能增强可读性，那么就使用return</vt:lpstr>
      <vt:lpstr>用防卫子句（早返回或早退出）来简化复杂的错误处理</vt:lpstr>
      <vt:lpstr>用防卫子句（早返回或早退出）来简化复杂的错误处理</vt:lpstr>
      <vt:lpstr>减少每个子程序中 return 的数量</vt:lpstr>
      <vt:lpstr>17.2 递归</vt:lpstr>
      <vt:lpstr>一个适合用递归的例子</vt:lpstr>
      <vt:lpstr>使用递归的技巧</vt:lpstr>
      <vt:lpstr>4. 防止栈溢出</vt:lpstr>
      <vt:lpstr>5. 不要用递归去计算阶乘或者菲波那切数列</vt:lpstr>
      <vt:lpstr>递归 - 总结</vt:lpstr>
      <vt:lpstr>17.3 goto</vt:lpstr>
      <vt:lpstr>17.4 针对不常见控制结构的观点</vt:lpstr>
      <vt:lpstr>核对表</vt:lpstr>
      <vt:lpstr>要点（Key Points）</vt:lpstr>
      <vt:lpstr>软件的首要技术使命：管理复杂度</vt:lpstr>
      <vt:lpstr>PowerPoint 演示文稿</vt:lpstr>
      <vt:lpstr>PowerPoint 演示文稿</vt:lpstr>
      <vt:lpstr>相关链接</vt:lpstr>
      <vt:lpstr>19.6 控制结构与复杂度（Control Structures and Complexity）</vt:lpstr>
      <vt:lpstr>结构化编程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Sheng Lv</cp:lastModifiedBy>
  <cp:revision>213</cp:revision>
  <dcterms:created xsi:type="dcterms:W3CDTF">2020-10-27T19:07:02Z</dcterms:created>
  <dcterms:modified xsi:type="dcterms:W3CDTF">2020-12-16T12:41:42Z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2052-2.3.2.3823</vt:lpwstr>
  </property>
  <property fmtid="{D5CDD505-2E9C-101B-9397-08002B2CF9AE}" pid="3" name="4eed1396-652e-48af-a096-58850838b021-3">
    <vt:lpwstr>26be2fbc6031d7db7bc1aa9f2a23dd90</vt:lpwstr>
  </property>
</Properties>
</file>